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diagrams/layout1.xml" ContentType="application/vnd.openxmlformats-officedocument.drawingml.diagramLayout+xml"/>
  <Override PartName="/ppt/notesSlides/notesSlide6.xml" ContentType="application/vnd.openxmlformats-officedocument.presentationml.notesSlide+xml"/>
  <Override PartName="/customXml/itemProps4.xml" ContentType="application/vnd.openxmlformats-officedocument.customXmlProperties+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Lst>
  <p:notesMasterIdLst>
    <p:notesMasterId r:id="rId14"/>
  </p:notesMasterIdLst>
  <p:sldIdLst>
    <p:sldId id="258" r:id="rId6"/>
    <p:sldId id="308" r:id="rId7"/>
    <p:sldId id="276" r:id="rId8"/>
    <p:sldId id="305" r:id="rId9"/>
    <p:sldId id="306" r:id="rId10"/>
    <p:sldId id="277" r:id="rId11"/>
    <p:sldId id="307" r:id="rId12"/>
    <p:sldId id="300" r:id="rId13"/>
  </p:sldIdLst>
  <p:sldSz cx="9144000" cy="6858000" type="screen4x3"/>
  <p:notesSz cx="6858000" cy="91900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0753C"/>
    <a:srgbClr val="A22828"/>
    <a:srgbClr val="EBAE20"/>
    <a:srgbClr val="49245D"/>
    <a:srgbClr val="EB8A24"/>
    <a:srgbClr val="008000"/>
    <a:srgbClr val="FF9900"/>
    <a:srgbClr val="FFFF00"/>
    <a:srgbClr val="3333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5" autoAdjust="0"/>
    <p:restoredTop sz="96661" autoAdjust="0"/>
  </p:normalViewPr>
  <p:slideViewPr>
    <p:cSldViewPr>
      <p:cViewPr>
        <p:scale>
          <a:sx n="75" d="100"/>
          <a:sy n="75" d="100"/>
        </p:scale>
        <p:origin x="-372" y="-60"/>
      </p:cViewPr>
      <p:guideLst>
        <p:guide orient="horz" pos="2160"/>
        <p:guide pos="2880"/>
      </p:guideLst>
    </p:cSldViewPr>
  </p:slideViewPr>
  <p:outlineViewPr>
    <p:cViewPr>
      <p:scale>
        <a:sx n="33" d="100"/>
        <a:sy n="33" d="100"/>
      </p:scale>
      <p:origin x="0" y="5586"/>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01ABF2-402E-4599-A3E9-22AC9E911555}" type="doc">
      <dgm:prSet loTypeId="urn:microsoft.com/office/officeart/2005/8/layout/chevron2" loCatId="list" qsTypeId="urn:microsoft.com/office/officeart/2005/8/quickstyle/3d2" qsCatId="3D" csTypeId="urn:microsoft.com/office/officeart/2005/8/colors/colorful4" csCatId="colorful" phldr="1"/>
      <dgm:spPr/>
      <dgm:t>
        <a:bodyPr/>
        <a:lstStyle/>
        <a:p>
          <a:endParaRPr lang="en-US"/>
        </a:p>
      </dgm:t>
    </dgm:pt>
    <dgm:pt modelId="{F315332E-CBFC-41BB-9A5F-2502DB15A6C7}">
      <dgm:prSet phldrT="[Text]" custT="1"/>
      <dgm:spPr>
        <a:solidFill>
          <a:schemeClr val="accent3">
            <a:lumMod val="50000"/>
          </a:schemeClr>
        </a:solidFill>
      </dgm:spPr>
      <dgm:t>
        <a:bodyPr/>
        <a:lstStyle/>
        <a:p>
          <a:r>
            <a:rPr lang="en-US" sz="2000" dirty="0" smtClean="0"/>
            <a:t>Economics</a:t>
          </a:r>
          <a:endParaRPr lang="en-US" sz="2000" dirty="0"/>
        </a:p>
      </dgm:t>
    </dgm:pt>
    <dgm:pt modelId="{C9793012-E58C-4057-AD89-313450B845DB}" type="parTrans" cxnId="{3043D113-ED95-4F89-9ED8-971C03A97308}">
      <dgm:prSet/>
      <dgm:spPr/>
      <dgm:t>
        <a:bodyPr/>
        <a:lstStyle/>
        <a:p>
          <a:endParaRPr lang="en-US"/>
        </a:p>
      </dgm:t>
    </dgm:pt>
    <dgm:pt modelId="{7BE63778-4FCB-438B-A389-A8D406598286}" type="sibTrans" cxnId="{3043D113-ED95-4F89-9ED8-971C03A97308}">
      <dgm:prSet/>
      <dgm:spPr/>
      <dgm:t>
        <a:bodyPr/>
        <a:lstStyle/>
        <a:p>
          <a:endParaRPr lang="en-US"/>
        </a:p>
      </dgm:t>
    </dgm:pt>
    <dgm:pt modelId="{51F9094D-E0E3-4DD4-BEB5-DC18E9EB77F5}">
      <dgm:prSet phldrT="[Text]" custT="1"/>
      <dgm:spPr>
        <a:solidFill>
          <a:schemeClr val="accent3">
            <a:lumMod val="60000"/>
            <a:lumOff val="40000"/>
            <a:alpha val="90000"/>
          </a:schemeClr>
        </a:solidFill>
        <a:ln>
          <a:solidFill>
            <a:schemeClr val="accent3">
              <a:lumMod val="40000"/>
              <a:lumOff val="60000"/>
            </a:schemeClr>
          </a:solidFill>
        </a:ln>
      </dgm:spPr>
      <dgm:t>
        <a:bodyPr/>
        <a:lstStyle/>
        <a:p>
          <a:r>
            <a:rPr lang="en-US" sz="2600" baseline="0" dirty="0" smtClean="0"/>
            <a:t>How much are the project inputs costing us? </a:t>
          </a:r>
          <a:endParaRPr lang="en-US" sz="2600" baseline="0" dirty="0"/>
        </a:p>
      </dgm:t>
    </dgm:pt>
    <dgm:pt modelId="{08C221B2-FF03-4A94-A45A-5CC66D678679}" type="parTrans" cxnId="{D8CD4685-6830-474C-B30C-8C8B8FA90965}">
      <dgm:prSet/>
      <dgm:spPr/>
      <dgm:t>
        <a:bodyPr/>
        <a:lstStyle/>
        <a:p>
          <a:endParaRPr lang="en-US"/>
        </a:p>
      </dgm:t>
    </dgm:pt>
    <dgm:pt modelId="{83D26F9F-F2CD-498D-8291-393A3E874D3A}" type="sibTrans" cxnId="{D8CD4685-6830-474C-B30C-8C8B8FA90965}">
      <dgm:prSet/>
      <dgm:spPr/>
      <dgm:t>
        <a:bodyPr/>
        <a:lstStyle/>
        <a:p>
          <a:endParaRPr lang="en-US"/>
        </a:p>
      </dgm:t>
    </dgm:pt>
    <dgm:pt modelId="{22CD6E17-EF81-4169-A709-45FA55AF156C}">
      <dgm:prSet phldrT="[Text]" custT="1"/>
      <dgm:spPr/>
      <dgm:t>
        <a:bodyPr/>
        <a:lstStyle/>
        <a:p>
          <a:r>
            <a:rPr lang="en-US" sz="2000" dirty="0" smtClean="0"/>
            <a:t>Efficiency</a:t>
          </a:r>
          <a:endParaRPr lang="en-US" sz="2000" dirty="0"/>
        </a:p>
      </dgm:t>
    </dgm:pt>
    <dgm:pt modelId="{90DCC3C1-D1A6-4070-9D53-69F48E692A55}" type="parTrans" cxnId="{8CCB2CCB-FAE2-4E87-B1EB-B200DAE628D3}">
      <dgm:prSet/>
      <dgm:spPr/>
      <dgm:t>
        <a:bodyPr/>
        <a:lstStyle/>
        <a:p>
          <a:endParaRPr lang="en-US"/>
        </a:p>
      </dgm:t>
    </dgm:pt>
    <dgm:pt modelId="{A625F155-8423-4F16-B5C6-E1B7E9407C79}" type="sibTrans" cxnId="{8CCB2CCB-FAE2-4E87-B1EB-B200DAE628D3}">
      <dgm:prSet/>
      <dgm:spPr/>
      <dgm:t>
        <a:bodyPr/>
        <a:lstStyle/>
        <a:p>
          <a:endParaRPr lang="en-US"/>
        </a:p>
      </dgm:t>
    </dgm:pt>
    <dgm:pt modelId="{3DC9CC9A-4C0F-4BD9-AE7C-C20F74A319DA}">
      <dgm:prSet phldrT="[Text]" custT="1"/>
      <dgm:spPr>
        <a:solidFill>
          <a:schemeClr val="tx2">
            <a:lumMod val="40000"/>
            <a:lumOff val="60000"/>
            <a:alpha val="90000"/>
          </a:schemeClr>
        </a:solidFill>
        <a:ln>
          <a:solidFill>
            <a:schemeClr val="tx2">
              <a:lumMod val="40000"/>
              <a:lumOff val="60000"/>
            </a:schemeClr>
          </a:solidFill>
        </a:ln>
      </dgm:spPr>
      <dgm:t>
        <a:bodyPr/>
        <a:lstStyle/>
        <a:p>
          <a:r>
            <a:rPr lang="en-US" sz="2600" baseline="0" dirty="0" smtClean="0"/>
            <a:t>How productively are we using the resources? </a:t>
          </a:r>
          <a:endParaRPr lang="en-US" sz="2600" baseline="0" dirty="0"/>
        </a:p>
      </dgm:t>
    </dgm:pt>
    <dgm:pt modelId="{E82BBBAD-BCC2-44D1-B406-57F01732DFF1}" type="parTrans" cxnId="{14CDD7B3-9CE8-4098-8460-34A96BCC5CC9}">
      <dgm:prSet/>
      <dgm:spPr/>
      <dgm:t>
        <a:bodyPr/>
        <a:lstStyle/>
        <a:p>
          <a:endParaRPr lang="en-US"/>
        </a:p>
      </dgm:t>
    </dgm:pt>
    <dgm:pt modelId="{7A7C0C8C-0483-4607-BE69-98F8AAD15E20}" type="sibTrans" cxnId="{14CDD7B3-9CE8-4098-8460-34A96BCC5CC9}">
      <dgm:prSet/>
      <dgm:spPr/>
      <dgm:t>
        <a:bodyPr/>
        <a:lstStyle/>
        <a:p>
          <a:endParaRPr lang="en-US"/>
        </a:p>
      </dgm:t>
    </dgm:pt>
    <dgm:pt modelId="{C1F671BF-38CB-491C-BDBE-0B7E5BC2D3A8}">
      <dgm:prSet phldrT="[Text]" custT="1"/>
      <dgm:spPr>
        <a:solidFill>
          <a:schemeClr val="accent6">
            <a:lumMod val="50000"/>
          </a:schemeClr>
        </a:solidFill>
      </dgm:spPr>
      <dgm:t>
        <a:bodyPr/>
        <a:lstStyle/>
        <a:p>
          <a:r>
            <a:rPr lang="en-US" sz="1800" dirty="0" smtClean="0"/>
            <a:t>Effectiveness</a:t>
          </a:r>
          <a:endParaRPr lang="en-US" sz="1800" dirty="0"/>
        </a:p>
      </dgm:t>
    </dgm:pt>
    <dgm:pt modelId="{F517A68D-EC47-4451-AA4C-D80F7FF72D8E}" type="parTrans" cxnId="{ABFC1E2B-F4CC-4501-A5E7-04165B28CB00}">
      <dgm:prSet/>
      <dgm:spPr/>
      <dgm:t>
        <a:bodyPr/>
        <a:lstStyle/>
        <a:p>
          <a:endParaRPr lang="en-US"/>
        </a:p>
      </dgm:t>
    </dgm:pt>
    <dgm:pt modelId="{66468534-DAED-4C6D-BFCC-77B29EBB29ED}" type="sibTrans" cxnId="{ABFC1E2B-F4CC-4501-A5E7-04165B28CB00}">
      <dgm:prSet/>
      <dgm:spPr/>
      <dgm:t>
        <a:bodyPr/>
        <a:lstStyle/>
        <a:p>
          <a:endParaRPr lang="en-US"/>
        </a:p>
      </dgm:t>
    </dgm:pt>
    <dgm:pt modelId="{9FE84A6D-8A03-4CF7-871A-E4EBA1A25D71}">
      <dgm:prSet phldrT="[Text]" custT="1"/>
      <dgm:spPr>
        <a:solidFill>
          <a:schemeClr val="accent6">
            <a:lumMod val="40000"/>
            <a:lumOff val="60000"/>
            <a:alpha val="90000"/>
          </a:schemeClr>
        </a:solidFill>
        <a:ln>
          <a:solidFill>
            <a:schemeClr val="accent6">
              <a:lumMod val="40000"/>
              <a:lumOff val="60000"/>
            </a:schemeClr>
          </a:solidFill>
        </a:ln>
      </dgm:spPr>
      <dgm:t>
        <a:bodyPr/>
        <a:lstStyle/>
        <a:p>
          <a:r>
            <a:rPr lang="en-US" sz="2600" baseline="0" dirty="0" smtClean="0"/>
            <a:t>How effective each outcome is in bringing about our objectives? </a:t>
          </a:r>
          <a:endParaRPr lang="en-US" sz="2600" baseline="0" dirty="0"/>
        </a:p>
      </dgm:t>
    </dgm:pt>
    <dgm:pt modelId="{03635FC4-4CBF-42F2-B48D-2AEBE182B3B7}" type="parTrans" cxnId="{02E190D7-DB7E-4274-ACFC-082248B3805F}">
      <dgm:prSet/>
      <dgm:spPr/>
      <dgm:t>
        <a:bodyPr/>
        <a:lstStyle/>
        <a:p>
          <a:endParaRPr lang="en-US"/>
        </a:p>
      </dgm:t>
    </dgm:pt>
    <dgm:pt modelId="{FE34E1A1-D2D7-43F3-AE6B-3D9375804542}" type="sibTrans" cxnId="{02E190D7-DB7E-4274-ACFC-082248B3805F}">
      <dgm:prSet/>
      <dgm:spPr/>
      <dgm:t>
        <a:bodyPr/>
        <a:lstStyle/>
        <a:p>
          <a:endParaRPr lang="en-US"/>
        </a:p>
      </dgm:t>
    </dgm:pt>
    <dgm:pt modelId="{046B2973-5612-40B4-B64B-97BC0F7762B4}">
      <dgm:prSet phldrT="[Text]" custT="1"/>
      <dgm:spPr>
        <a:solidFill>
          <a:schemeClr val="accent3">
            <a:lumMod val="60000"/>
            <a:lumOff val="40000"/>
            <a:alpha val="90000"/>
          </a:schemeClr>
        </a:solidFill>
        <a:ln>
          <a:solidFill>
            <a:schemeClr val="accent3">
              <a:lumMod val="40000"/>
              <a:lumOff val="60000"/>
            </a:schemeClr>
          </a:solidFill>
        </a:ln>
      </dgm:spPr>
      <dgm:t>
        <a:bodyPr/>
        <a:lstStyle/>
        <a:p>
          <a:r>
            <a:rPr lang="en-US" sz="1800" dirty="0" smtClean="0"/>
            <a:t>Answers the critical questions about the project’s </a:t>
          </a:r>
          <a:r>
            <a:rPr lang="en-US" sz="1800" b="1" dirty="0" smtClean="0"/>
            <a:t>sustainability</a:t>
          </a:r>
          <a:r>
            <a:rPr lang="en-US" sz="1800" dirty="0" smtClean="0"/>
            <a:t> and </a:t>
          </a:r>
          <a:r>
            <a:rPr lang="en-US" sz="1800" b="1" dirty="0" smtClean="0"/>
            <a:t>scalability</a:t>
          </a:r>
          <a:r>
            <a:rPr lang="en-US" sz="1800" dirty="0" smtClean="0"/>
            <a:t>; and the larger question on allocation of resources </a:t>
          </a:r>
          <a:endParaRPr lang="en-US" sz="1800" dirty="0"/>
        </a:p>
      </dgm:t>
    </dgm:pt>
    <dgm:pt modelId="{91A23308-FCFF-464F-A632-0F213A9AA37E}" type="parTrans" cxnId="{A92F2A2F-874F-4369-9C59-3AA5C7EDE6CE}">
      <dgm:prSet/>
      <dgm:spPr/>
      <dgm:t>
        <a:bodyPr/>
        <a:lstStyle/>
        <a:p>
          <a:endParaRPr lang="en-US"/>
        </a:p>
      </dgm:t>
    </dgm:pt>
    <dgm:pt modelId="{51383F52-3540-4C87-A988-0C1AD136830D}" type="sibTrans" cxnId="{A92F2A2F-874F-4369-9C59-3AA5C7EDE6CE}">
      <dgm:prSet/>
      <dgm:spPr/>
      <dgm:t>
        <a:bodyPr/>
        <a:lstStyle/>
        <a:p>
          <a:endParaRPr lang="en-US"/>
        </a:p>
      </dgm:t>
    </dgm:pt>
    <dgm:pt modelId="{D3182576-BDE6-47C3-9A05-3F896EE51DEA}">
      <dgm:prSet phldrT="[Text]" custT="1"/>
      <dgm:spPr>
        <a:solidFill>
          <a:schemeClr val="tx2">
            <a:lumMod val="40000"/>
            <a:lumOff val="60000"/>
            <a:alpha val="90000"/>
          </a:schemeClr>
        </a:solidFill>
        <a:ln>
          <a:solidFill>
            <a:schemeClr val="tx2">
              <a:lumMod val="40000"/>
              <a:lumOff val="60000"/>
            </a:schemeClr>
          </a:solidFill>
        </a:ln>
      </dgm:spPr>
      <dgm:t>
        <a:bodyPr/>
        <a:lstStyle/>
        <a:p>
          <a:r>
            <a:rPr lang="en-US" sz="1800" dirty="0" smtClean="0"/>
            <a:t>Addresses the critical questions about the project’s </a:t>
          </a:r>
          <a:r>
            <a:rPr lang="en-US" sz="1800" b="1" dirty="0" smtClean="0"/>
            <a:t>management</a:t>
          </a:r>
          <a:r>
            <a:rPr lang="en-US" sz="1800" dirty="0" smtClean="0"/>
            <a:t> and </a:t>
          </a:r>
          <a:r>
            <a:rPr lang="en-US" sz="1800" b="1" dirty="0" err="1" smtClean="0"/>
            <a:t>replicability</a:t>
          </a:r>
          <a:r>
            <a:rPr lang="en-US" sz="1800" dirty="0" smtClean="0"/>
            <a:t>; and the larger question on use of resources</a:t>
          </a:r>
          <a:endParaRPr lang="en-US" sz="1800" dirty="0"/>
        </a:p>
      </dgm:t>
    </dgm:pt>
    <dgm:pt modelId="{98574866-097E-4CC8-9D96-46FB354F0682}" type="parTrans" cxnId="{2E4AC11B-72D2-4BDB-B760-20B864C682DF}">
      <dgm:prSet/>
      <dgm:spPr/>
      <dgm:t>
        <a:bodyPr/>
        <a:lstStyle/>
        <a:p>
          <a:endParaRPr lang="en-US"/>
        </a:p>
      </dgm:t>
    </dgm:pt>
    <dgm:pt modelId="{6AFE0C46-1FB2-4A01-A4D1-D0E10D2BB6BA}" type="sibTrans" cxnId="{2E4AC11B-72D2-4BDB-B760-20B864C682DF}">
      <dgm:prSet/>
      <dgm:spPr/>
      <dgm:t>
        <a:bodyPr/>
        <a:lstStyle/>
        <a:p>
          <a:endParaRPr lang="en-US"/>
        </a:p>
      </dgm:t>
    </dgm:pt>
    <dgm:pt modelId="{E4D5987D-792A-4725-8A46-9DADF799B728}">
      <dgm:prSet phldrT="[Text]" custT="1"/>
      <dgm:spPr>
        <a:solidFill>
          <a:schemeClr val="accent6">
            <a:lumMod val="40000"/>
            <a:lumOff val="60000"/>
            <a:alpha val="90000"/>
          </a:schemeClr>
        </a:solidFill>
        <a:ln>
          <a:solidFill>
            <a:schemeClr val="accent6">
              <a:lumMod val="40000"/>
              <a:lumOff val="60000"/>
            </a:schemeClr>
          </a:solidFill>
        </a:ln>
      </dgm:spPr>
      <dgm:t>
        <a:bodyPr/>
        <a:lstStyle/>
        <a:p>
          <a:r>
            <a:rPr lang="en-US" sz="1800" dirty="0" smtClean="0"/>
            <a:t>Addresses the critical questions about the project’s </a:t>
          </a:r>
          <a:r>
            <a:rPr lang="en-US" sz="1800" b="1" dirty="0" smtClean="0"/>
            <a:t>impact</a:t>
          </a:r>
          <a:r>
            <a:rPr lang="en-US" sz="1800" dirty="0" smtClean="0"/>
            <a:t>; and the larger question about its success in achieving the goals </a:t>
          </a:r>
          <a:endParaRPr lang="en-US" sz="1800" dirty="0"/>
        </a:p>
      </dgm:t>
    </dgm:pt>
    <dgm:pt modelId="{21DC88F8-F683-4F9B-8B76-CE3F0BB10B36}" type="parTrans" cxnId="{25D7BE55-2161-4445-8FC6-33528319D6C2}">
      <dgm:prSet/>
      <dgm:spPr/>
      <dgm:t>
        <a:bodyPr/>
        <a:lstStyle/>
        <a:p>
          <a:endParaRPr lang="en-US"/>
        </a:p>
      </dgm:t>
    </dgm:pt>
    <dgm:pt modelId="{A68A8E95-D3F3-4985-910B-E2F1031DF550}" type="sibTrans" cxnId="{25D7BE55-2161-4445-8FC6-33528319D6C2}">
      <dgm:prSet/>
      <dgm:spPr/>
      <dgm:t>
        <a:bodyPr/>
        <a:lstStyle/>
        <a:p>
          <a:endParaRPr lang="en-US"/>
        </a:p>
      </dgm:t>
    </dgm:pt>
    <dgm:pt modelId="{C0EF36DA-A9A4-4F3B-AEA1-79966A11530F}" type="pres">
      <dgm:prSet presAssocID="{BC01ABF2-402E-4599-A3E9-22AC9E911555}" presName="linearFlow" presStyleCnt="0">
        <dgm:presLayoutVars>
          <dgm:dir/>
          <dgm:animLvl val="lvl"/>
          <dgm:resizeHandles val="exact"/>
        </dgm:presLayoutVars>
      </dgm:prSet>
      <dgm:spPr/>
      <dgm:t>
        <a:bodyPr/>
        <a:lstStyle/>
        <a:p>
          <a:endParaRPr lang="en-US"/>
        </a:p>
      </dgm:t>
    </dgm:pt>
    <dgm:pt modelId="{265B6084-1A63-4A9F-956A-E9B96583848D}" type="pres">
      <dgm:prSet presAssocID="{F315332E-CBFC-41BB-9A5F-2502DB15A6C7}" presName="composite" presStyleCnt="0"/>
      <dgm:spPr/>
    </dgm:pt>
    <dgm:pt modelId="{C60DCBBD-41A2-40EB-9248-72E71433C2E0}" type="pres">
      <dgm:prSet presAssocID="{F315332E-CBFC-41BB-9A5F-2502DB15A6C7}" presName="parentText" presStyleLbl="alignNode1" presStyleIdx="0" presStyleCnt="3" custScaleX="126218">
        <dgm:presLayoutVars>
          <dgm:chMax val="1"/>
          <dgm:bulletEnabled val="1"/>
        </dgm:presLayoutVars>
      </dgm:prSet>
      <dgm:spPr/>
      <dgm:t>
        <a:bodyPr/>
        <a:lstStyle/>
        <a:p>
          <a:endParaRPr lang="en-US"/>
        </a:p>
      </dgm:t>
    </dgm:pt>
    <dgm:pt modelId="{E2DF8053-0009-4C71-AC56-A8BBA453C2AE}" type="pres">
      <dgm:prSet presAssocID="{F315332E-CBFC-41BB-9A5F-2502DB15A6C7}" presName="descendantText" presStyleLbl="alignAcc1" presStyleIdx="0" presStyleCnt="3" custScaleX="96049" custScaleY="119471">
        <dgm:presLayoutVars>
          <dgm:bulletEnabled val="1"/>
        </dgm:presLayoutVars>
      </dgm:prSet>
      <dgm:spPr/>
      <dgm:t>
        <a:bodyPr/>
        <a:lstStyle/>
        <a:p>
          <a:endParaRPr lang="en-US"/>
        </a:p>
      </dgm:t>
    </dgm:pt>
    <dgm:pt modelId="{EE5F7A92-1F95-4376-AF85-696214976507}" type="pres">
      <dgm:prSet presAssocID="{7BE63778-4FCB-438B-A389-A8D406598286}" presName="sp" presStyleCnt="0"/>
      <dgm:spPr/>
    </dgm:pt>
    <dgm:pt modelId="{08BDF1E2-C291-4C48-8C4F-81670AB5A56D}" type="pres">
      <dgm:prSet presAssocID="{22CD6E17-EF81-4169-A709-45FA55AF156C}" presName="composite" presStyleCnt="0"/>
      <dgm:spPr/>
    </dgm:pt>
    <dgm:pt modelId="{A34DBD4C-C52F-415C-A1EC-47BE594CB2C2}" type="pres">
      <dgm:prSet presAssocID="{22CD6E17-EF81-4169-A709-45FA55AF156C}" presName="parentText" presStyleLbl="alignNode1" presStyleIdx="1" presStyleCnt="3" custScaleX="126112">
        <dgm:presLayoutVars>
          <dgm:chMax val="1"/>
          <dgm:bulletEnabled val="1"/>
        </dgm:presLayoutVars>
      </dgm:prSet>
      <dgm:spPr/>
      <dgm:t>
        <a:bodyPr/>
        <a:lstStyle/>
        <a:p>
          <a:endParaRPr lang="en-US"/>
        </a:p>
      </dgm:t>
    </dgm:pt>
    <dgm:pt modelId="{9462CB83-F263-4566-8477-E6BB9D5342EB}" type="pres">
      <dgm:prSet presAssocID="{22CD6E17-EF81-4169-A709-45FA55AF156C}" presName="descendantText" presStyleLbl="alignAcc1" presStyleIdx="1" presStyleCnt="3" custScaleX="95744" custScaleY="126858">
        <dgm:presLayoutVars>
          <dgm:bulletEnabled val="1"/>
        </dgm:presLayoutVars>
      </dgm:prSet>
      <dgm:spPr/>
      <dgm:t>
        <a:bodyPr/>
        <a:lstStyle/>
        <a:p>
          <a:endParaRPr lang="en-US"/>
        </a:p>
      </dgm:t>
    </dgm:pt>
    <dgm:pt modelId="{B550C5F0-25CA-42A7-B6C4-90B54F70FEC4}" type="pres">
      <dgm:prSet presAssocID="{A625F155-8423-4F16-B5C6-E1B7E9407C79}" presName="sp" presStyleCnt="0"/>
      <dgm:spPr/>
    </dgm:pt>
    <dgm:pt modelId="{6BCDC093-D36E-498C-BC5B-0576A5AD32A3}" type="pres">
      <dgm:prSet presAssocID="{C1F671BF-38CB-491C-BDBE-0B7E5BC2D3A8}" presName="composite" presStyleCnt="0"/>
      <dgm:spPr/>
    </dgm:pt>
    <dgm:pt modelId="{D2EE49CC-32E5-4225-AAE2-1EE932B0C4B3}" type="pres">
      <dgm:prSet presAssocID="{C1F671BF-38CB-491C-BDBE-0B7E5BC2D3A8}" presName="parentText" presStyleLbl="alignNode1" presStyleIdx="2" presStyleCnt="3" custScaleX="126112">
        <dgm:presLayoutVars>
          <dgm:chMax val="1"/>
          <dgm:bulletEnabled val="1"/>
        </dgm:presLayoutVars>
      </dgm:prSet>
      <dgm:spPr/>
      <dgm:t>
        <a:bodyPr/>
        <a:lstStyle/>
        <a:p>
          <a:endParaRPr lang="en-US"/>
        </a:p>
      </dgm:t>
    </dgm:pt>
    <dgm:pt modelId="{0F72B95D-4F7E-42C8-B4C7-C57E6538E153}" type="pres">
      <dgm:prSet presAssocID="{C1F671BF-38CB-491C-BDBE-0B7E5BC2D3A8}" presName="descendantText" presStyleLbl="alignAcc1" presStyleIdx="2" presStyleCnt="3" custScaleX="95752" custScaleY="134706">
        <dgm:presLayoutVars>
          <dgm:bulletEnabled val="1"/>
        </dgm:presLayoutVars>
      </dgm:prSet>
      <dgm:spPr/>
      <dgm:t>
        <a:bodyPr/>
        <a:lstStyle/>
        <a:p>
          <a:endParaRPr lang="en-US"/>
        </a:p>
      </dgm:t>
    </dgm:pt>
  </dgm:ptLst>
  <dgm:cxnLst>
    <dgm:cxn modelId="{769AF9C0-910C-4C5D-8F7A-1CD1418B0458}" type="presOf" srcId="{D3182576-BDE6-47C3-9A05-3F896EE51DEA}" destId="{9462CB83-F263-4566-8477-E6BB9D5342EB}" srcOrd="0" destOrd="1" presId="urn:microsoft.com/office/officeart/2005/8/layout/chevron2"/>
    <dgm:cxn modelId="{DCADFCF1-6D24-4182-A900-F2A4066D12C7}" type="presOf" srcId="{51F9094D-E0E3-4DD4-BEB5-DC18E9EB77F5}" destId="{E2DF8053-0009-4C71-AC56-A8BBA453C2AE}" srcOrd="0" destOrd="0" presId="urn:microsoft.com/office/officeart/2005/8/layout/chevron2"/>
    <dgm:cxn modelId="{6C6AE8C9-F455-41BF-AF5D-6FD3B69315CE}" type="presOf" srcId="{BC01ABF2-402E-4599-A3E9-22AC9E911555}" destId="{C0EF36DA-A9A4-4F3B-AEA1-79966A11530F}" srcOrd="0" destOrd="0" presId="urn:microsoft.com/office/officeart/2005/8/layout/chevron2"/>
    <dgm:cxn modelId="{EC7C4D9E-CCDC-4860-8C38-A111DDA78692}" type="presOf" srcId="{3DC9CC9A-4C0F-4BD9-AE7C-C20F74A319DA}" destId="{9462CB83-F263-4566-8477-E6BB9D5342EB}" srcOrd="0" destOrd="0" presId="urn:microsoft.com/office/officeart/2005/8/layout/chevron2"/>
    <dgm:cxn modelId="{2E4AC11B-72D2-4BDB-B760-20B864C682DF}" srcId="{22CD6E17-EF81-4169-A709-45FA55AF156C}" destId="{D3182576-BDE6-47C3-9A05-3F896EE51DEA}" srcOrd="1" destOrd="0" parTransId="{98574866-097E-4CC8-9D96-46FB354F0682}" sibTransId="{6AFE0C46-1FB2-4A01-A4D1-D0E10D2BB6BA}"/>
    <dgm:cxn modelId="{446F7204-DAA8-4302-A67D-27150A87EEAE}" type="presOf" srcId="{E4D5987D-792A-4725-8A46-9DADF799B728}" destId="{0F72B95D-4F7E-42C8-B4C7-C57E6538E153}" srcOrd="0" destOrd="1" presId="urn:microsoft.com/office/officeart/2005/8/layout/chevron2"/>
    <dgm:cxn modelId="{25D7BE55-2161-4445-8FC6-33528319D6C2}" srcId="{C1F671BF-38CB-491C-BDBE-0B7E5BC2D3A8}" destId="{E4D5987D-792A-4725-8A46-9DADF799B728}" srcOrd="1" destOrd="0" parTransId="{21DC88F8-F683-4F9B-8B76-CE3F0BB10B36}" sibTransId="{A68A8E95-D3F3-4985-910B-E2F1031DF550}"/>
    <dgm:cxn modelId="{8CCB2CCB-FAE2-4E87-B1EB-B200DAE628D3}" srcId="{BC01ABF2-402E-4599-A3E9-22AC9E911555}" destId="{22CD6E17-EF81-4169-A709-45FA55AF156C}" srcOrd="1" destOrd="0" parTransId="{90DCC3C1-D1A6-4070-9D53-69F48E692A55}" sibTransId="{A625F155-8423-4F16-B5C6-E1B7E9407C79}"/>
    <dgm:cxn modelId="{3043D113-ED95-4F89-9ED8-971C03A97308}" srcId="{BC01ABF2-402E-4599-A3E9-22AC9E911555}" destId="{F315332E-CBFC-41BB-9A5F-2502DB15A6C7}" srcOrd="0" destOrd="0" parTransId="{C9793012-E58C-4057-AD89-313450B845DB}" sibTransId="{7BE63778-4FCB-438B-A389-A8D406598286}"/>
    <dgm:cxn modelId="{39000A25-DCA8-4D78-97E2-0E47844A7CD8}" type="presOf" srcId="{C1F671BF-38CB-491C-BDBE-0B7E5BC2D3A8}" destId="{D2EE49CC-32E5-4225-AAE2-1EE932B0C4B3}" srcOrd="0" destOrd="0" presId="urn:microsoft.com/office/officeart/2005/8/layout/chevron2"/>
    <dgm:cxn modelId="{14CDD7B3-9CE8-4098-8460-34A96BCC5CC9}" srcId="{22CD6E17-EF81-4169-A709-45FA55AF156C}" destId="{3DC9CC9A-4C0F-4BD9-AE7C-C20F74A319DA}" srcOrd="0" destOrd="0" parTransId="{E82BBBAD-BCC2-44D1-B406-57F01732DFF1}" sibTransId="{7A7C0C8C-0483-4607-BE69-98F8AAD15E20}"/>
    <dgm:cxn modelId="{D8CD4685-6830-474C-B30C-8C8B8FA90965}" srcId="{F315332E-CBFC-41BB-9A5F-2502DB15A6C7}" destId="{51F9094D-E0E3-4DD4-BEB5-DC18E9EB77F5}" srcOrd="0" destOrd="0" parTransId="{08C221B2-FF03-4A94-A45A-5CC66D678679}" sibTransId="{83D26F9F-F2CD-498D-8291-393A3E874D3A}"/>
    <dgm:cxn modelId="{741E1BE8-5837-441B-81E8-07DF60E6CBB8}" type="presOf" srcId="{22CD6E17-EF81-4169-A709-45FA55AF156C}" destId="{A34DBD4C-C52F-415C-A1EC-47BE594CB2C2}" srcOrd="0" destOrd="0" presId="urn:microsoft.com/office/officeart/2005/8/layout/chevron2"/>
    <dgm:cxn modelId="{ABFC1E2B-F4CC-4501-A5E7-04165B28CB00}" srcId="{BC01ABF2-402E-4599-A3E9-22AC9E911555}" destId="{C1F671BF-38CB-491C-BDBE-0B7E5BC2D3A8}" srcOrd="2" destOrd="0" parTransId="{F517A68D-EC47-4451-AA4C-D80F7FF72D8E}" sibTransId="{66468534-DAED-4C6D-BFCC-77B29EBB29ED}"/>
    <dgm:cxn modelId="{AEB76738-0659-4BFC-A3DF-74A8702DE235}" type="presOf" srcId="{046B2973-5612-40B4-B64B-97BC0F7762B4}" destId="{E2DF8053-0009-4C71-AC56-A8BBA453C2AE}" srcOrd="0" destOrd="1" presId="urn:microsoft.com/office/officeart/2005/8/layout/chevron2"/>
    <dgm:cxn modelId="{A71C26FE-50F3-4562-A196-5AA77CC46B91}" type="presOf" srcId="{F315332E-CBFC-41BB-9A5F-2502DB15A6C7}" destId="{C60DCBBD-41A2-40EB-9248-72E71433C2E0}" srcOrd="0" destOrd="0" presId="urn:microsoft.com/office/officeart/2005/8/layout/chevron2"/>
    <dgm:cxn modelId="{02E190D7-DB7E-4274-ACFC-082248B3805F}" srcId="{C1F671BF-38CB-491C-BDBE-0B7E5BC2D3A8}" destId="{9FE84A6D-8A03-4CF7-871A-E4EBA1A25D71}" srcOrd="0" destOrd="0" parTransId="{03635FC4-4CBF-42F2-B48D-2AEBE182B3B7}" sibTransId="{FE34E1A1-D2D7-43F3-AE6B-3D9375804542}"/>
    <dgm:cxn modelId="{A92F2A2F-874F-4369-9C59-3AA5C7EDE6CE}" srcId="{F315332E-CBFC-41BB-9A5F-2502DB15A6C7}" destId="{046B2973-5612-40B4-B64B-97BC0F7762B4}" srcOrd="1" destOrd="0" parTransId="{91A23308-FCFF-464F-A632-0F213A9AA37E}" sibTransId="{51383F52-3540-4C87-A988-0C1AD136830D}"/>
    <dgm:cxn modelId="{6EF01755-6F5A-42C8-A252-CB093D28AC54}" type="presOf" srcId="{9FE84A6D-8A03-4CF7-871A-E4EBA1A25D71}" destId="{0F72B95D-4F7E-42C8-B4C7-C57E6538E153}" srcOrd="0" destOrd="0" presId="urn:microsoft.com/office/officeart/2005/8/layout/chevron2"/>
    <dgm:cxn modelId="{F1512A34-83F9-4DEE-8DDD-FC8F647C92A7}" type="presParOf" srcId="{C0EF36DA-A9A4-4F3B-AEA1-79966A11530F}" destId="{265B6084-1A63-4A9F-956A-E9B96583848D}" srcOrd="0" destOrd="0" presId="urn:microsoft.com/office/officeart/2005/8/layout/chevron2"/>
    <dgm:cxn modelId="{5A2A81DB-92A8-482C-924F-DB5F0AC51D88}" type="presParOf" srcId="{265B6084-1A63-4A9F-956A-E9B96583848D}" destId="{C60DCBBD-41A2-40EB-9248-72E71433C2E0}" srcOrd="0" destOrd="0" presId="urn:microsoft.com/office/officeart/2005/8/layout/chevron2"/>
    <dgm:cxn modelId="{506FDF59-D21E-4D42-9B16-332199E04F50}" type="presParOf" srcId="{265B6084-1A63-4A9F-956A-E9B96583848D}" destId="{E2DF8053-0009-4C71-AC56-A8BBA453C2AE}" srcOrd="1" destOrd="0" presId="urn:microsoft.com/office/officeart/2005/8/layout/chevron2"/>
    <dgm:cxn modelId="{15160DDD-FDCC-4EC7-804A-47ACB1DF08C3}" type="presParOf" srcId="{C0EF36DA-A9A4-4F3B-AEA1-79966A11530F}" destId="{EE5F7A92-1F95-4376-AF85-696214976507}" srcOrd="1" destOrd="0" presId="urn:microsoft.com/office/officeart/2005/8/layout/chevron2"/>
    <dgm:cxn modelId="{D7DBD4DA-988C-48CD-A8A2-AB6ACF93FAC2}" type="presParOf" srcId="{C0EF36DA-A9A4-4F3B-AEA1-79966A11530F}" destId="{08BDF1E2-C291-4C48-8C4F-81670AB5A56D}" srcOrd="2" destOrd="0" presId="urn:microsoft.com/office/officeart/2005/8/layout/chevron2"/>
    <dgm:cxn modelId="{4DF6C766-C704-4AB0-8FA2-46C20D132CC0}" type="presParOf" srcId="{08BDF1E2-C291-4C48-8C4F-81670AB5A56D}" destId="{A34DBD4C-C52F-415C-A1EC-47BE594CB2C2}" srcOrd="0" destOrd="0" presId="urn:microsoft.com/office/officeart/2005/8/layout/chevron2"/>
    <dgm:cxn modelId="{863F5D74-EF28-47C8-8E60-299384DDC4C0}" type="presParOf" srcId="{08BDF1E2-C291-4C48-8C4F-81670AB5A56D}" destId="{9462CB83-F263-4566-8477-E6BB9D5342EB}" srcOrd="1" destOrd="0" presId="urn:microsoft.com/office/officeart/2005/8/layout/chevron2"/>
    <dgm:cxn modelId="{B53B0EFB-F8F2-46DC-91DD-02FA9659A941}" type="presParOf" srcId="{C0EF36DA-A9A4-4F3B-AEA1-79966A11530F}" destId="{B550C5F0-25CA-42A7-B6C4-90B54F70FEC4}" srcOrd="3" destOrd="0" presId="urn:microsoft.com/office/officeart/2005/8/layout/chevron2"/>
    <dgm:cxn modelId="{728D1A01-1C0A-4B97-99CA-BDDDE6FB4DC2}" type="presParOf" srcId="{C0EF36DA-A9A4-4F3B-AEA1-79966A11530F}" destId="{6BCDC093-D36E-498C-BC5B-0576A5AD32A3}" srcOrd="4" destOrd="0" presId="urn:microsoft.com/office/officeart/2005/8/layout/chevron2"/>
    <dgm:cxn modelId="{4DEF4E7A-C580-4834-9926-45C8FF1E7353}" type="presParOf" srcId="{6BCDC093-D36E-498C-BC5B-0576A5AD32A3}" destId="{D2EE49CC-32E5-4225-AAE2-1EE932B0C4B3}" srcOrd="0" destOrd="0" presId="urn:microsoft.com/office/officeart/2005/8/layout/chevron2"/>
    <dgm:cxn modelId="{4E74AE65-AD26-46BD-BD0D-14250C700BE1}" type="presParOf" srcId="{6BCDC093-D36E-498C-BC5B-0576A5AD32A3}" destId="{0F72B95D-4F7E-42C8-B4C7-C57E6538E153}" srcOrd="1" destOrd="0" presId="urn:microsoft.com/office/officeart/2005/8/layout/chevr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60DCBBD-41A2-40EB-9248-72E71433C2E0}">
      <dsp:nvSpPr>
        <dsp:cNvPr id="0" name=""/>
        <dsp:cNvSpPr/>
      </dsp:nvSpPr>
      <dsp:spPr>
        <a:xfrm rot="5400000">
          <a:off x="-99540" y="207300"/>
          <a:ext cx="1635386" cy="1444906"/>
        </a:xfrm>
        <a:prstGeom prst="chevron">
          <a:avLst/>
        </a:prstGeom>
        <a:solidFill>
          <a:schemeClr val="accent3">
            <a:lumMod val="50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Economics</a:t>
          </a:r>
          <a:endParaRPr lang="en-US" sz="2000" kern="1200" dirty="0"/>
        </a:p>
      </dsp:txBody>
      <dsp:txXfrm rot="5400000">
        <a:off x="-99540" y="207300"/>
        <a:ext cx="1635386" cy="1444906"/>
      </dsp:txXfrm>
    </dsp:sp>
    <dsp:sp modelId="{E2DF8053-0009-4C71-AC56-A8BBA453C2AE}">
      <dsp:nvSpPr>
        <dsp:cNvPr id="0" name=""/>
        <dsp:cNvSpPr/>
      </dsp:nvSpPr>
      <dsp:spPr>
        <a:xfrm rot="5400000">
          <a:off x="4235729" y="-2795207"/>
          <a:ext cx="1270646" cy="6878097"/>
        </a:xfrm>
        <a:prstGeom prst="round2SameRect">
          <a:avLst/>
        </a:prstGeom>
        <a:solidFill>
          <a:schemeClr val="accent3">
            <a:lumMod val="60000"/>
            <a:lumOff val="40000"/>
            <a:alpha val="90000"/>
          </a:schemeClr>
        </a:solidFill>
        <a:ln w="9525" cap="flat" cmpd="sng" algn="ctr">
          <a:solidFill>
            <a:schemeClr val="accent3">
              <a:lumMod val="40000"/>
              <a:lumOff val="6000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84912" tIns="16510" rIns="16510" bIns="16510" numCol="1" spcCol="1270" anchor="ctr" anchorCtr="0">
          <a:noAutofit/>
        </a:bodyPr>
        <a:lstStyle/>
        <a:p>
          <a:pPr marL="228600" lvl="1" indent="-228600" algn="l" defTabSz="1155700">
            <a:lnSpc>
              <a:spcPct val="90000"/>
            </a:lnSpc>
            <a:spcBef>
              <a:spcPct val="0"/>
            </a:spcBef>
            <a:spcAft>
              <a:spcPct val="15000"/>
            </a:spcAft>
            <a:buChar char="••"/>
          </a:pPr>
          <a:r>
            <a:rPr lang="en-US" sz="2600" kern="1200" baseline="0" dirty="0" smtClean="0"/>
            <a:t>How much are the project inputs costing us? </a:t>
          </a:r>
          <a:endParaRPr lang="en-US" sz="2600" kern="1200" baseline="0" dirty="0"/>
        </a:p>
        <a:p>
          <a:pPr marL="171450" lvl="1" indent="-171450" algn="l" defTabSz="800100">
            <a:lnSpc>
              <a:spcPct val="90000"/>
            </a:lnSpc>
            <a:spcBef>
              <a:spcPct val="0"/>
            </a:spcBef>
            <a:spcAft>
              <a:spcPct val="15000"/>
            </a:spcAft>
            <a:buChar char="••"/>
          </a:pPr>
          <a:r>
            <a:rPr lang="en-US" sz="1800" kern="1200" dirty="0" smtClean="0"/>
            <a:t>Answers the critical questions about the project’s </a:t>
          </a:r>
          <a:r>
            <a:rPr lang="en-US" sz="1800" b="1" kern="1200" dirty="0" smtClean="0"/>
            <a:t>sustainability</a:t>
          </a:r>
          <a:r>
            <a:rPr lang="en-US" sz="1800" kern="1200" dirty="0" smtClean="0"/>
            <a:t> and </a:t>
          </a:r>
          <a:r>
            <a:rPr lang="en-US" sz="1800" b="1" kern="1200" dirty="0" smtClean="0"/>
            <a:t>scalability</a:t>
          </a:r>
          <a:r>
            <a:rPr lang="en-US" sz="1800" kern="1200" dirty="0" smtClean="0"/>
            <a:t>; and the larger question on allocation of resources </a:t>
          </a:r>
          <a:endParaRPr lang="en-US" sz="1800" kern="1200" dirty="0"/>
        </a:p>
      </dsp:txBody>
      <dsp:txXfrm rot="5400000">
        <a:off x="4235729" y="-2795207"/>
        <a:ext cx="1270646" cy="6878097"/>
      </dsp:txXfrm>
    </dsp:sp>
    <dsp:sp modelId="{A34DBD4C-C52F-415C-A1EC-47BE594CB2C2}">
      <dsp:nvSpPr>
        <dsp:cNvPr id="0" name=""/>
        <dsp:cNvSpPr/>
      </dsp:nvSpPr>
      <dsp:spPr>
        <a:xfrm rot="5400000">
          <a:off x="-100147" y="1810968"/>
          <a:ext cx="1635386" cy="1443693"/>
        </a:xfrm>
        <a:prstGeom prst="chevron">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Efficiency</a:t>
          </a:r>
          <a:endParaRPr lang="en-US" sz="2000" kern="1200" dirty="0"/>
        </a:p>
      </dsp:txBody>
      <dsp:txXfrm rot="5400000">
        <a:off x="-100147" y="1810968"/>
        <a:ext cx="1635386" cy="1443693"/>
      </dsp:txXfrm>
    </dsp:sp>
    <dsp:sp modelId="{9462CB83-F263-4566-8477-E6BB9D5342EB}">
      <dsp:nvSpPr>
        <dsp:cNvPr id="0" name=""/>
        <dsp:cNvSpPr/>
      </dsp:nvSpPr>
      <dsp:spPr>
        <a:xfrm rot="5400000">
          <a:off x="4196194" y="-1181505"/>
          <a:ext cx="1348502" cy="6856255"/>
        </a:xfrm>
        <a:prstGeom prst="round2SameRect">
          <a:avLst/>
        </a:prstGeom>
        <a:solidFill>
          <a:schemeClr val="tx2">
            <a:lumMod val="40000"/>
            <a:lumOff val="60000"/>
            <a:alpha val="90000"/>
          </a:schemeClr>
        </a:solidFill>
        <a:ln w="9525" cap="flat" cmpd="sng" algn="ctr">
          <a:solidFill>
            <a:schemeClr val="tx2">
              <a:lumMod val="40000"/>
              <a:lumOff val="6000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84912" tIns="16510" rIns="16510" bIns="16510" numCol="1" spcCol="1270" anchor="ctr" anchorCtr="0">
          <a:noAutofit/>
        </a:bodyPr>
        <a:lstStyle/>
        <a:p>
          <a:pPr marL="228600" lvl="1" indent="-228600" algn="l" defTabSz="1155700">
            <a:lnSpc>
              <a:spcPct val="90000"/>
            </a:lnSpc>
            <a:spcBef>
              <a:spcPct val="0"/>
            </a:spcBef>
            <a:spcAft>
              <a:spcPct val="15000"/>
            </a:spcAft>
            <a:buChar char="••"/>
          </a:pPr>
          <a:r>
            <a:rPr lang="en-US" sz="2600" kern="1200" baseline="0" dirty="0" smtClean="0"/>
            <a:t>How productively are we using the resources? </a:t>
          </a:r>
          <a:endParaRPr lang="en-US" sz="2600" kern="1200" baseline="0" dirty="0"/>
        </a:p>
        <a:p>
          <a:pPr marL="171450" lvl="1" indent="-171450" algn="l" defTabSz="800100">
            <a:lnSpc>
              <a:spcPct val="90000"/>
            </a:lnSpc>
            <a:spcBef>
              <a:spcPct val="0"/>
            </a:spcBef>
            <a:spcAft>
              <a:spcPct val="15000"/>
            </a:spcAft>
            <a:buChar char="••"/>
          </a:pPr>
          <a:r>
            <a:rPr lang="en-US" sz="1800" kern="1200" dirty="0" smtClean="0"/>
            <a:t>Addresses the critical questions about the project’s </a:t>
          </a:r>
          <a:r>
            <a:rPr lang="en-US" sz="1800" b="1" kern="1200" dirty="0" smtClean="0"/>
            <a:t>management</a:t>
          </a:r>
          <a:r>
            <a:rPr lang="en-US" sz="1800" kern="1200" dirty="0" smtClean="0"/>
            <a:t> and </a:t>
          </a:r>
          <a:r>
            <a:rPr lang="en-US" sz="1800" b="1" kern="1200" dirty="0" err="1" smtClean="0"/>
            <a:t>replicability</a:t>
          </a:r>
          <a:r>
            <a:rPr lang="en-US" sz="1800" kern="1200" dirty="0" smtClean="0"/>
            <a:t>; and the larger question on use of resources</a:t>
          </a:r>
          <a:endParaRPr lang="en-US" sz="1800" kern="1200" dirty="0"/>
        </a:p>
      </dsp:txBody>
      <dsp:txXfrm rot="5400000">
        <a:off x="4196194" y="-1181505"/>
        <a:ext cx="1348502" cy="6856255"/>
      </dsp:txXfrm>
    </dsp:sp>
    <dsp:sp modelId="{D2EE49CC-32E5-4225-AAE2-1EE932B0C4B3}">
      <dsp:nvSpPr>
        <dsp:cNvPr id="0" name=""/>
        <dsp:cNvSpPr/>
      </dsp:nvSpPr>
      <dsp:spPr>
        <a:xfrm rot="5400000">
          <a:off x="-100147" y="3455742"/>
          <a:ext cx="1635386" cy="1443693"/>
        </a:xfrm>
        <a:prstGeom prst="chevron">
          <a:avLst/>
        </a:prstGeom>
        <a:solidFill>
          <a:schemeClr val="accent6">
            <a:lumMod val="50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Effectiveness</a:t>
          </a:r>
          <a:endParaRPr lang="en-US" sz="1800" kern="1200" dirty="0"/>
        </a:p>
      </dsp:txBody>
      <dsp:txXfrm rot="5400000">
        <a:off x="-100147" y="3455742"/>
        <a:ext cx="1635386" cy="1443693"/>
      </dsp:txXfrm>
    </dsp:sp>
    <dsp:sp modelId="{0F72B95D-4F7E-42C8-B4C7-C57E6538E153}">
      <dsp:nvSpPr>
        <dsp:cNvPr id="0" name=""/>
        <dsp:cNvSpPr/>
      </dsp:nvSpPr>
      <dsp:spPr>
        <a:xfrm rot="5400000">
          <a:off x="4154482" y="462981"/>
          <a:ext cx="1431926" cy="6856828"/>
        </a:xfrm>
        <a:prstGeom prst="round2SameRect">
          <a:avLst/>
        </a:prstGeom>
        <a:solidFill>
          <a:schemeClr val="accent6">
            <a:lumMod val="40000"/>
            <a:lumOff val="60000"/>
            <a:alpha val="90000"/>
          </a:schemeClr>
        </a:solidFill>
        <a:ln w="9525" cap="flat" cmpd="sng" algn="ctr">
          <a:solidFill>
            <a:schemeClr val="accent6">
              <a:lumMod val="40000"/>
              <a:lumOff val="6000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84912" tIns="16510" rIns="16510" bIns="16510" numCol="1" spcCol="1270" anchor="ctr" anchorCtr="0">
          <a:noAutofit/>
        </a:bodyPr>
        <a:lstStyle/>
        <a:p>
          <a:pPr marL="228600" lvl="1" indent="-228600" algn="l" defTabSz="1155700">
            <a:lnSpc>
              <a:spcPct val="90000"/>
            </a:lnSpc>
            <a:spcBef>
              <a:spcPct val="0"/>
            </a:spcBef>
            <a:spcAft>
              <a:spcPct val="15000"/>
            </a:spcAft>
            <a:buChar char="••"/>
          </a:pPr>
          <a:r>
            <a:rPr lang="en-US" sz="2600" kern="1200" baseline="0" dirty="0" smtClean="0"/>
            <a:t>How effective each outcome is in bringing about our objectives? </a:t>
          </a:r>
          <a:endParaRPr lang="en-US" sz="2600" kern="1200" baseline="0" dirty="0"/>
        </a:p>
        <a:p>
          <a:pPr marL="171450" lvl="1" indent="-171450" algn="l" defTabSz="800100">
            <a:lnSpc>
              <a:spcPct val="90000"/>
            </a:lnSpc>
            <a:spcBef>
              <a:spcPct val="0"/>
            </a:spcBef>
            <a:spcAft>
              <a:spcPct val="15000"/>
            </a:spcAft>
            <a:buChar char="••"/>
          </a:pPr>
          <a:r>
            <a:rPr lang="en-US" sz="1800" kern="1200" dirty="0" smtClean="0"/>
            <a:t>Addresses the critical questions about the project’s </a:t>
          </a:r>
          <a:r>
            <a:rPr lang="en-US" sz="1800" b="1" kern="1200" dirty="0" smtClean="0"/>
            <a:t>impact</a:t>
          </a:r>
          <a:r>
            <a:rPr lang="en-US" sz="1800" kern="1200" dirty="0" smtClean="0"/>
            <a:t>; and the larger question about its success in achieving the goals </a:t>
          </a:r>
          <a:endParaRPr lang="en-US" sz="1800" kern="1200" dirty="0"/>
        </a:p>
      </dsp:txBody>
      <dsp:txXfrm rot="5400000">
        <a:off x="4154482" y="462981"/>
        <a:ext cx="1431926" cy="685682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1" cy="459502"/>
          </a:xfrm>
          <a:prstGeom prst="rect">
            <a:avLst/>
          </a:prstGeom>
        </p:spPr>
        <p:txBody>
          <a:bodyPr vert="horz" lIns="95628" tIns="47815" rIns="95628" bIns="47815" rtlCol="0"/>
          <a:lstStyle>
            <a:lvl1pPr algn="l">
              <a:defRPr sz="1300"/>
            </a:lvl1pPr>
          </a:lstStyle>
          <a:p>
            <a:endParaRPr lang="en-US"/>
          </a:p>
        </p:txBody>
      </p:sp>
      <p:sp>
        <p:nvSpPr>
          <p:cNvPr id="3" name="Date Placeholder 2"/>
          <p:cNvSpPr>
            <a:spLocks noGrp="1"/>
          </p:cNvSpPr>
          <p:nvPr>
            <p:ph type="dt" idx="1"/>
          </p:nvPr>
        </p:nvSpPr>
        <p:spPr>
          <a:xfrm>
            <a:off x="3884613" y="0"/>
            <a:ext cx="2971801" cy="459502"/>
          </a:xfrm>
          <a:prstGeom prst="rect">
            <a:avLst/>
          </a:prstGeom>
        </p:spPr>
        <p:txBody>
          <a:bodyPr vert="horz" lIns="95628" tIns="47815" rIns="95628" bIns="47815" rtlCol="0"/>
          <a:lstStyle>
            <a:lvl1pPr algn="r">
              <a:defRPr sz="1300"/>
            </a:lvl1pPr>
          </a:lstStyle>
          <a:p>
            <a:fld id="{CABBEBDA-BD60-44C3-8769-C472666D890A}" type="datetimeFigureOut">
              <a:rPr lang="en-US" smtClean="0"/>
              <a:pPr/>
              <a:t>8/29/2011</a:t>
            </a:fld>
            <a:endParaRPr lang="en-US"/>
          </a:p>
        </p:txBody>
      </p:sp>
      <p:sp>
        <p:nvSpPr>
          <p:cNvPr id="4" name="Slide Image Placeholder 3"/>
          <p:cNvSpPr>
            <a:spLocks noGrp="1" noRot="1" noChangeAspect="1"/>
          </p:cNvSpPr>
          <p:nvPr>
            <p:ph type="sldImg" idx="2"/>
          </p:nvPr>
        </p:nvSpPr>
        <p:spPr>
          <a:xfrm>
            <a:off x="1131888" y="688975"/>
            <a:ext cx="4594225" cy="3446463"/>
          </a:xfrm>
          <a:prstGeom prst="rect">
            <a:avLst/>
          </a:prstGeom>
          <a:noFill/>
          <a:ln w="12700">
            <a:solidFill>
              <a:prstClr val="black"/>
            </a:solidFill>
          </a:ln>
        </p:spPr>
        <p:txBody>
          <a:bodyPr vert="horz" lIns="95628" tIns="47815" rIns="95628" bIns="47815" rtlCol="0" anchor="ctr"/>
          <a:lstStyle/>
          <a:p>
            <a:endParaRPr lang="en-US"/>
          </a:p>
        </p:txBody>
      </p:sp>
      <p:sp>
        <p:nvSpPr>
          <p:cNvPr id="5" name="Notes Placeholder 4"/>
          <p:cNvSpPr>
            <a:spLocks noGrp="1"/>
          </p:cNvSpPr>
          <p:nvPr>
            <p:ph type="body" sz="quarter" idx="3"/>
          </p:nvPr>
        </p:nvSpPr>
        <p:spPr>
          <a:xfrm>
            <a:off x="685801" y="4365269"/>
            <a:ext cx="5486400" cy="4135517"/>
          </a:xfrm>
          <a:prstGeom prst="rect">
            <a:avLst/>
          </a:prstGeom>
        </p:spPr>
        <p:txBody>
          <a:bodyPr vert="horz" lIns="95628" tIns="47815" rIns="95628" bIns="4781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28942"/>
            <a:ext cx="2971801" cy="459502"/>
          </a:xfrm>
          <a:prstGeom prst="rect">
            <a:avLst/>
          </a:prstGeom>
        </p:spPr>
        <p:txBody>
          <a:bodyPr vert="horz" lIns="95628" tIns="47815" rIns="95628" bIns="47815" rtlCol="0" anchor="b"/>
          <a:lstStyle>
            <a:lvl1pPr algn="l">
              <a:defRPr sz="1300"/>
            </a:lvl1pPr>
          </a:lstStyle>
          <a:p>
            <a:endParaRPr lang="en-US"/>
          </a:p>
        </p:txBody>
      </p:sp>
      <p:sp>
        <p:nvSpPr>
          <p:cNvPr id="7" name="Slide Number Placeholder 6"/>
          <p:cNvSpPr>
            <a:spLocks noGrp="1"/>
          </p:cNvSpPr>
          <p:nvPr>
            <p:ph type="sldNum" sz="quarter" idx="5"/>
          </p:nvPr>
        </p:nvSpPr>
        <p:spPr>
          <a:xfrm>
            <a:off x="3884613" y="8728942"/>
            <a:ext cx="2971801" cy="459502"/>
          </a:xfrm>
          <a:prstGeom prst="rect">
            <a:avLst/>
          </a:prstGeom>
        </p:spPr>
        <p:txBody>
          <a:bodyPr vert="horz" lIns="95628" tIns="47815" rIns="95628" bIns="47815" rtlCol="0" anchor="b"/>
          <a:lstStyle>
            <a:lvl1pPr algn="r">
              <a:defRPr sz="1300"/>
            </a:lvl1pPr>
          </a:lstStyle>
          <a:p>
            <a:fld id="{8FC9B677-9B4C-4F14-9C21-D46D7BC0D2D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A2D30B6-8B0E-4697-BC49-01A1B740C4B0}" type="slidenum">
              <a:rPr lang="en-US" smtClean="0"/>
              <a:pPr>
                <a:defRPr/>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FC9B677-9B4C-4F14-9C21-D46D7BC0D2D4}"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FC9B677-9B4C-4F14-9C21-D46D7BC0D2D4}"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FC9B677-9B4C-4F14-9C21-D46D7BC0D2D4}"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FC9B677-9B4C-4F14-9C21-D46D7BC0D2D4}"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FC9B677-9B4C-4F14-9C21-D46D7BC0D2D4}"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828800"/>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676400" y="36576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3" descr="Pro_Front_All.png"/>
          <p:cNvPicPr>
            <a:picLocks noChangeAspect="1" noChangeArrowheads="1"/>
          </p:cNvPicPr>
          <p:nvPr userDrawn="1"/>
        </p:nvPicPr>
        <p:blipFill>
          <a:blip r:embed="rId2" cstate="print"/>
          <a:srcRect t="2132" r="81555" b="2224"/>
          <a:stretch>
            <a:fillRect/>
          </a:stretch>
        </p:blipFill>
        <p:spPr bwMode="auto">
          <a:xfrm>
            <a:off x="0" y="-7170"/>
            <a:ext cx="1163169" cy="6876288"/>
          </a:xfrm>
          <a:prstGeom prst="rect">
            <a:avLst/>
          </a:prstGeom>
          <a:noFill/>
          <a:ln w="9525">
            <a:noFill/>
            <a:miter lim="800000"/>
            <a:headEnd/>
            <a:tailEnd/>
          </a:ln>
        </p:spPr>
      </p:pic>
    </p:spTree>
  </p:cSld>
  <p:clrMapOvr>
    <a:masterClrMapping/>
  </p:clrMapOvr>
  <p:transition>
    <p:comb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5A8576-9324-44DD-B38E-82007A848F75}" type="slidenum">
              <a:rPr lang="en-US" smtClean="0"/>
              <a:pPr/>
              <a:t>‹#›</a:t>
            </a:fld>
            <a:endParaRPr lang="en-US"/>
          </a:p>
        </p:txBody>
      </p:sp>
    </p:spTree>
  </p:cSld>
  <p:clrMapOvr>
    <a:masterClrMapping/>
  </p:clrMapOvr>
  <p:transition>
    <p:comb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5A8576-9324-44DD-B38E-82007A848F75}" type="slidenum">
              <a:rPr lang="en-US" smtClean="0"/>
              <a:pPr/>
              <a:t>‹#›</a:t>
            </a:fld>
            <a:endParaRPr lang="en-US"/>
          </a:p>
        </p:txBody>
      </p:sp>
    </p:spTree>
  </p:cSld>
  <p:clrMapOvr>
    <a:masterClrMapping/>
  </p:clrMapOvr>
  <p:transition>
    <p:comb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p:spPr>
        <p:txBody>
          <a:bodyPr/>
          <a:lstStyle>
            <a:lvl1pPr algn="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9" name="Picture 8" descr="Pro_Front_All.png"/>
          <p:cNvPicPr/>
          <p:nvPr userDrawn="1"/>
        </p:nvPicPr>
        <p:blipFill>
          <a:blip r:embed="rId2" cstate="print"/>
          <a:srcRect t="2132" r="97583" b="2224"/>
          <a:stretch>
            <a:fillRect/>
          </a:stretch>
        </p:blipFill>
        <p:spPr bwMode="auto">
          <a:xfrm rot="5400000">
            <a:off x="4495800" y="-3276599"/>
            <a:ext cx="152400" cy="9144000"/>
          </a:xfrm>
          <a:prstGeom prst="rect">
            <a:avLst/>
          </a:prstGeom>
          <a:noFill/>
          <a:ln w="9525">
            <a:noFill/>
            <a:miter lim="800000"/>
            <a:headEnd/>
            <a:tailEnd/>
          </a:ln>
        </p:spPr>
      </p:pic>
      <p:pic>
        <p:nvPicPr>
          <p:cNvPr id="10" name="Picture 9" descr="LH_header_1.jpg"/>
          <p:cNvPicPr>
            <a:picLocks noChangeAspect="1"/>
          </p:cNvPicPr>
          <p:nvPr userDrawn="1"/>
        </p:nvPicPr>
        <p:blipFill>
          <a:blip r:embed="rId3" cstate="print"/>
          <a:srcRect l="8545" t="30952" r="71490" b="38095"/>
          <a:stretch>
            <a:fillRect/>
          </a:stretch>
        </p:blipFill>
        <p:spPr>
          <a:xfrm>
            <a:off x="7543801" y="6477001"/>
            <a:ext cx="891723" cy="342729"/>
          </a:xfrm>
          <a:prstGeom prst="rect">
            <a:avLst/>
          </a:prstGeom>
        </p:spPr>
      </p:pic>
    </p:spTree>
  </p:cSld>
  <p:clrMapOvr>
    <a:masterClrMapping/>
  </p:clrMapOvr>
  <p:transition>
    <p:comb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5A8576-9324-44DD-B38E-82007A848F75}" type="slidenum">
              <a:rPr lang="en-US" smtClean="0"/>
              <a:pPr/>
              <a:t>‹#›</a:t>
            </a:fld>
            <a:endParaRPr lang="en-US"/>
          </a:p>
        </p:txBody>
      </p:sp>
    </p:spTree>
  </p:cSld>
  <p:clrMapOvr>
    <a:masterClrMapping/>
  </p:clrMapOvr>
  <p:transition>
    <p:comb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lvl1pPr algn="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5A8576-9324-44DD-B38E-82007A848F75}" type="slidenum">
              <a:rPr lang="en-US" smtClean="0"/>
              <a:pPr/>
              <a:t>‹#›</a:t>
            </a:fld>
            <a:endParaRPr lang="en-US"/>
          </a:p>
        </p:txBody>
      </p:sp>
      <p:pic>
        <p:nvPicPr>
          <p:cNvPr id="8" name="Picture 7" descr="Pro_Front_All.png"/>
          <p:cNvPicPr/>
          <p:nvPr userDrawn="1"/>
        </p:nvPicPr>
        <p:blipFill>
          <a:blip r:embed="rId2" cstate="print"/>
          <a:srcRect t="2132" r="97583" b="2224"/>
          <a:stretch>
            <a:fillRect/>
          </a:stretch>
        </p:blipFill>
        <p:spPr bwMode="auto">
          <a:xfrm rot="5400000">
            <a:off x="4495800" y="-3048000"/>
            <a:ext cx="152400" cy="9144000"/>
          </a:xfrm>
          <a:prstGeom prst="rect">
            <a:avLst/>
          </a:prstGeom>
          <a:noFill/>
          <a:ln w="9525">
            <a:noFill/>
            <a:miter lim="800000"/>
            <a:headEnd/>
            <a:tailEnd/>
          </a:ln>
        </p:spPr>
      </p:pic>
    </p:spTree>
  </p:cSld>
  <p:clrMapOvr>
    <a:masterClrMapping/>
  </p:clrMapOvr>
  <p:transition>
    <p:comb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lvl1pPr algn="l">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5A8576-9324-44DD-B38E-82007A848F75}" type="slidenum">
              <a:rPr lang="en-US" smtClean="0"/>
              <a:pPr/>
              <a:t>‹#›</a:t>
            </a:fld>
            <a:endParaRPr lang="en-US"/>
          </a:p>
        </p:txBody>
      </p:sp>
      <p:pic>
        <p:nvPicPr>
          <p:cNvPr id="10" name="Picture 9" descr="Pro_Front_All.png"/>
          <p:cNvPicPr/>
          <p:nvPr userDrawn="1"/>
        </p:nvPicPr>
        <p:blipFill>
          <a:blip r:embed="rId2" cstate="print"/>
          <a:srcRect t="2132" r="97583" b="2224"/>
          <a:stretch>
            <a:fillRect/>
          </a:stretch>
        </p:blipFill>
        <p:spPr bwMode="auto">
          <a:xfrm rot="5400000">
            <a:off x="4495800" y="-3048000"/>
            <a:ext cx="152400" cy="9144000"/>
          </a:xfrm>
          <a:prstGeom prst="rect">
            <a:avLst/>
          </a:prstGeom>
          <a:noFill/>
          <a:ln w="9525">
            <a:noFill/>
            <a:miter lim="800000"/>
            <a:headEnd/>
            <a:tailEnd/>
          </a:ln>
        </p:spPr>
      </p:pic>
    </p:spTree>
  </p:cSld>
  <p:clrMapOvr>
    <a:masterClrMapping/>
  </p:clrMapOvr>
  <p:transition>
    <p:comb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5A8576-9324-44DD-B38E-82007A848F75}" type="slidenum">
              <a:rPr lang="en-US" smtClean="0"/>
              <a:pPr/>
              <a:t>‹#›</a:t>
            </a:fld>
            <a:endParaRPr lang="en-US"/>
          </a:p>
        </p:txBody>
      </p:sp>
    </p:spTree>
  </p:cSld>
  <p:clrMapOvr>
    <a:masterClrMapping/>
  </p:clrMapOvr>
  <p:transition>
    <p:comb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5A8576-9324-44DD-B38E-82007A848F75}" type="slidenum">
              <a:rPr lang="en-US" smtClean="0"/>
              <a:pPr/>
              <a:t>‹#›</a:t>
            </a:fld>
            <a:endParaRPr lang="en-US"/>
          </a:p>
        </p:txBody>
      </p:sp>
    </p:spTree>
  </p:cSld>
  <p:clrMapOvr>
    <a:masterClrMapping/>
  </p:clrMapOvr>
  <p:transition>
    <p:comb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5A8576-9324-44DD-B38E-82007A848F75}" type="slidenum">
              <a:rPr lang="en-US" smtClean="0"/>
              <a:pPr/>
              <a:t>‹#›</a:t>
            </a:fld>
            <a:endParaRPr lang="en-US"/>
          </a:p>
        </p:txBody>
      </p:sp>
    </p:spTree>
  </p:cSld>
  <p:clrMapOvr>
    <a:masterClrMapping/>
  </p:clrMapOvr>
  <p:transition>
    <p:comb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5A8576-9324-44DD-B38E-82007A848F75}" type="slidenum">
              <a:rPr lang="en-US" smtClean="0"/>
              <a:pPr/>
              <a:t>‹#›</a:t>
            </a:fld>
            <a:endParaRPr lang="en-US"/>
          </a:p>
        </p:txBody>
      </p:sp>
    </p:spTree>
  </p:cSld>
  <p:clrMapOvr>
    <a:masterClrMapping/>
  </p:clrMapOvr>
  <p:transition>
    <p:comb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5A8576-9324-44DD-B38E-82007A848F7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comb dir="vert"/>
  </p:transition>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wmf"/><Relationship Id="rId4" Type="http://schemas.openxmlformats.org/officeDocument/2006/relationships/image" Target="../media/image5.wmf"/></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10"/>
          <p:cNvSpPr txBox="1">
            <a:spLocks noGrp="1" noChangeArrowheads="1"/>
          </p:cNvSpPr>
          <p:nvPr>
            <p:ph type="ctrTitle"/>
          </p:nvPr>
        </p:nvSpPr>
        <p:spPr bwMode="auto">
          <a:xfrm>
            <a:off x="2362200" y="2057400"/>
            <a:ext cx="4876800" cy="1323439"/>
          </a:xfrm>
          <a:prstGeom prst="rect">
            <a:avLst/>
          </a:prstGeom>
          <a:noFill/>
          <a:ln w="9525">
            <a:noFill/>
            <a:miter lim="800000"/>
            <a:headEnd/>
            <a:tailEnd/>
          </a:ln>
        </p:spPr>
        <p:txBody>
          <a:bodyPr wrap="square">
            <a:spAutoFit/>
          </a:bodyPr>
          <a:lstStyle/>
          <a:p>
            <a:r>
              <a:rPr lang="en-US" sz="4000" dirty="0" smtClean="0">
                <a:latin typeface="Verdana" pitchFamily="34" charset="0"/>
              </a:rPr>
              <a:t>SIMPLIFYING EVALUATION</a:t>
            </a:r>
            <a:endParaRPr lang="en-US" sz="4000" dirty="0">
              <a:solidFill>
                <a:srgbClr val="382616"/>
              </a:solidFill>
              <a:latin typeface="Verdana" pitchFamily="34" charset="0"/>
              <a:cs typeface="Arial" pitchFamily="34" charset="0"/>
            </a:endParaRPr>
          </a:p>
        </p:txBody>
      </p:sp>
      <p:sp>
        <p:nvSpPr>
          <p:cNvPr id="5" name="Subtitle 4"/>
          <p:cNvSpPr>
            <a:spLocks noGrp="1"/>
          </p:cNvSpPr>
          <p:nvPr>
            <p:ph type="subTitle" idx="1"/>
          </p:nvPr>
        </p:nvSpPr>
        <p:spPr>
          <a:xfrm>
            <a:off x="685800" y="4432300"/>
            <a:ext cx="7772400" cy="1371600"/>
          </a:xfrm>
        </p:spPr>
        <p:txBody>
          <a:bodyPr>
            <a:normAutofit/>
          </a:bodyPr>
          <a:lstStyle/>
          <a:p>
            <a:endParaRPr lang="en-US" sz="2400" dirty="0" smtClean="0">
              <a:solidFill>
                <a:schemeClr val="tx1"/>
              </a:solidFill>
            </a:endParaRPr>
          </a:p>
          <a:p>
            <a:r>
              <a:rPr lang="en-US" sz="2400" dirty="0" smtClean="0">
                <a:solidFill>
                  <a:schemeClr val="tx1"/>
                </a:solidFill>
              </a:rPr>
              <a:t>August 29, 2011</a:t>
            </a:r>
          </a:p>
          <a:p>
            <a:endParaRPr lang="en-US" sz="2400" dirty="0" smtClean="0">
              <a:solidFill>
                <a:schemeClr val="tx1"/>
              </a:solidFill>
            </a:endParaRPr>
          </a:p>
        </p:txBody>
      </p:sp>
      <p:sp>
        <p:nvSpPr>
          <p:cNvPr id="10" name="Slide Number Placeholder 3"/>
          <p:cNvSpPr txBox="1">
            <a:spLocks/>
          </p:cNvSpPr>
          <p:nvPr/>
        </p:nvSpPr>
        <p:spPr>
          <a:xfrm>
            <a:off x="4216400" y="6492875"/>
            <a:ext cx="6858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71FC6A87-CCDF-45A6-8F83-803AE4E73E36}"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pic>
        <p:nvPicPr>
          <p:cNvPr id="9" name="Picture 8" descr="Env_DL_header_1.jpg"/>
          <p:cNvPicPr>
            <a:picLocks noChangeAspect="1"/>
          </p:cNvPicPr>
          <p:nvPr/>
        </p:nvPicPr>
        <p:blipFill>
          <a:blip r:embed="rId3" cstate="print"/>
          <a:srcRect l="4095" t="5024" r="77910" b="79984"/>
          <a:stretch>
            <a:fillRect/>
          </a:stretch>
        </p:blipFill>
        <p:spPr>
          <a:xfrm>
            <a:off x="3657600" y="5867400"/>
            <a:ext cx="1737360" cy="723587"/>
          </a:xfrm>
          <a:prstGeom prst="rect">
            <a:avLst/>
          </a:prstGeom>
        </p:spPr>
      </p:pic>
    </p:spTree>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Impact of NGO Development Projects</a:t>
            </a:r>
            <a:endParaRPr lang="en-US" dirty="0"/>
          </a:p>
        </p:txBody>
      </p:sp>
      <p:sp>
        <p:nvSpPr>
          <p:cNvPr id="3" name="Content Placeholder 2"/>
          <p:cNvSpPr>
            <a:spLocks noGrp="1"/>
          </p:cNvSpPr>
          <p:nvPr>
            <p:ph idx="1"/>
          </p:nvPr>
        </p:nvSpPr>
        <p:spPr/>
        <p:txBody>
          <a:bodyPr>
            <a:normAutofit fontScale="62500" lnSpcReduction="20000"/>
          </a:bodyPr>
          <a:lstStyle/>
          <a:p>
            <a:pPr>
              <a:lnSpc>
                <a:spcPct val="170000"/>
              </a:lnSpc>
            </a:pPr>
            <a:r>
              <a:rPr lang="en-US" dirty="0" smtClean="0"/>
              <a:t>“A first, overarching, conclusion - confirmed by data and interviews in all the different case study countries - is that in spite of growing interest in evaluation, there is still a lack of reliable evidence on the impact of NGO development projects and programmes”</a:t>
            </a:r>
            <a:r>
              <a:rPr lang="en-US" baseline="30000" dirty="0" smtClean="0"/>
              <a:t>1</a:t>
            </a:r>
            <a:r>
              <a:rPr lang="en-US" dirty="0" smtClean="0"/>
              <a:t>.</a:t>
            </a:r>
          </a:p>
          <a:p>
            <a:pPr>
              <a:lnSpc>
                <a:spcPct val="170000"/>
              </a:lnSpc>
            </a:pPr>
            <a:r>
              <a:rPr lang="en-US" dirty="0" smtClean="0"/>
              <a:t> “There is a paucity of data and information from which to draw firm conclusions about the impact of projects, about efficiency and effectiveness, about sustainability, the gender and environmental impact of projects and their contribution to strengthening democratic forces, institutions and organisations and building civil society”</a:t>
            </a:r>
            <a:r>
              <a:rPr lang="en-US" baseline="30000" dirty="0" smtClean="0"/>
              <a:t>2</a:t>
            </a:r>
            <a:r>
              <a:rPr lang="en-US" dirty="0" smtClean="0"/>
              <a:t>. </a:t>
            </a:r>
            <a:endParaRPr lang="en-US" dirty="0"/>
          </a:p>
        </p:txBody>
      </p:sp>
      <p:sp>
        <p:nvSpPr>
          <p:cNvPr id="4" name="TextBox 3"/>
          <p:cNvSpPr txBox="1"/>
          <p:nvPr/>
        </p:nvSpPr>
        <p:spPr>
          <a:xfrm>
            <a:off x="457200" y="6096000"/>
            <a:ext cx="7884210" cy="523220"/>
          </a:xfrm>
          <a:prstGeom prst="rect">
            <a:avLst/>
          </a:prstGeom>
          <a:noFill/>
        </p:spPr>
        <p:txBody>
          <a:bodyPr wrap="none" rtlCol="0">
            <a:spAutoFit/>
          </a:bodyPr>
          <a:lstStyle/>
          <a:p>
            <a:r>
              <a:rPr lang="en-US" sz="1400" baseline="30000" dirty="0" smtClean="0"/>
              <a:t>1</a:t>
            </a:r>
            <a:r>
              <a:rPr lang="en-US" sz="1400" dirty="0" smtClean="0"/>
              <a:t>The DAC (Riddell et al, 1997) study "Searching for Impact and Methods: NGO Evaluation Synthesis Study“</a:t>
            </a:r>
          </a:p>
          <a:p>
            <a:r>
              <a:rPr lang="en-US" sz="1400" baseline="30000" dirty="0" smtClean="0"/>
              <a:t>2</a:t>
            </a:r>
            <a:r>
              <a:rPr lang="en-US" sz="1400" dirty="0" smtClean="0"/>
              <a:t>Danida-funded study of 45 Danish NGO projects in four countries (Oakley, 1999: 94)  </a:t>
            </a:r>
            <a:endParaRPr lang="en-US" sz="1400" dirty="0"/>
          </a:p>
        </p:txBody>
      </p:sp>
    </p:spTree>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3"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upRight)">
                                      <p:cBhvr>
                                        <p:cTn id="7" dur="500"/>
                                        <p:tgtEl>
                                          <p:spTgt spid="3">
                                            <p:txEl>
                                              <p:pRg st="0" end="0"/>
                                            </p:txEl>
                                          </p:spTgt>
                                        </p:tgtEl>
                                      </p:cBhvr>
                                    </p:animEffect>
                                  </p:childTnLst>
                                  <p:subTnLst>
                                    <p:animClr>
                                      <p:cBhvr override="childStyle">
                                        <p:cTn dur="1" fill="hold" display="0" masterRel="nextClick" afterEffect="1"/>
                                        <p:tgtEl>
                                          <p:spTgt spid="3">
                                            <p:txEl>
                                              <p:pRg st="0" end="0"/>
                                            </p:txEl>
                                          </p:spTgt>
                                        </p:tgtEl>
                                        <p:attrNameLst>
                                          <p:attrName>ppt_c</p:attrName>
                                        </p:attrNameLst>
                                      </p:cBhvr>
                                      <p:to>
                                        <a:srgbClr val="DDDDDD"/>
                                      </p:to>
                                    </p:animClr>
                                  </p:sub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upRight)">
                                      <p:cBhvr>
                                        <p:cTn id="12" dur="500"/>
                                        <p:tgtEl>
                                          <p:spTgt spid="3">
                                            <p:txEl>
                                              <p:pRg st="1" end="1"/>
                                            </p:txEl>
                                          </p:spTgt>
                                        </p:tgtEl>
                                      </p:cBhvr>
                                    </p:animEffect>
                                  </p:childTnLst>
                                  <p:subTnLst>
                                    <p:animClr>
                                      <p:cBhvr override="childStyle">
                                        <p:cTn dur="1" fill="hold" display="0" masterRel="nextClick" afterEffect="1"/>
                                        <p:tgtEl>
                                          <p:spTgt spid="3">
                                            <p:txEl>
                                              <p:pRg st="1" end="1"/>
                                            </p:txEl>
                                          </p:spTgt>
                                        </p:tgtEl>
                                        <p:attrNameLst>
                                          <p:attrName>ppt_c</p:attrName>
                                        </p:attrNameLst>
                                      </p:cBhvr>
                                      <p:to>
                                        <a:srgbClr val="DDDDDD"/>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7772400" cy="990600"/>
          </a:xfrm>
        </p:spPr>
        <p:txBody>
          <a:bodyPr>
            <a:normAutofit/>
          </a:bodyPr>
          <a:lstStyle/>
          <a:p>
            <a:r>
              <a:rPr lang="en-US" sz="4800" dirty="0" smtClean="0"/>
              <a:t>Evaluation</a:t>
            </a:r>
            <a:endParaRPr lang="en-US" sz="4800" dirty="0"/>
          </a:p>
        </p:txBody>
      </p:sp>
      <p:sp>
        <p:nvSpPr>
          <p:cNvPr id="4" name="Slide Number Placeholder 3"/>
          <p:cNvSpPr>
            <a:spLocks noGrp="1"/>
          </p:cNvSpPr>
          <p:nvPr>
            <p:ph type="sldNum" sz="quarter" idx="4294967295"/>
          </p:nvPr>
        </p:nvSpPr>
        <p:spPr>
          <a:xfrm>
            <a:off x="4216400" y="6492875"/>
            <a:ext cx="685800" cy="365125"/>
          </a:xfrm>
        </p:spPr>
        <p:txBody>
          <a:bodyPr/>
          <a:lstStyle/>
          <a:p>
            <a:pPr algn="ctr"/>
            <a:fld id="{DBFC36E1-1198-4F17-8C32-E45436C121C3}" type="slidenum">
              <a:rPr lang="en-US" smtClean="0"/>
              <a:pPr algn="ctr"/>
              <a:t>3</a:t>
            </a:fld>
            <a:endParaRPr lang="en-US" dirty="0"/>
          </a:p>
        </p:txBody>
      </p:sp>
      <p:grpSp>
        <p:nvGrpSpPr>
          <p:cNvPr id="11" name="Group 10"/>
          <p:cNvGrpSpPr/>
          <p:nvPr/>
        </p:nvGrpSpPr>
        <p:grpSpPr>
          <a:xfrm>
            <a:off x="533400" y="2895600"/>
            <a:ext cx="8089900" cy="1524000"/>
            <a:chOff x="533400" y="2895600"/>
            <a:chExt cx="8089900" cy="1524000"/>
          </a:xfrm>
        </p:grpSpPr>
        <p:sp>
          <p:nvSpPr>
            <p:cNvPr id="6" name="Content Placeholder 2"/>
            <p:cNvSpPr txBox="1">
              <a:spLocks/>
            </p:cNvSpPr>
            <p:nvPr/>
          </p:nvSpPr>
          <p:spPr>
            <a:xfrm>
              <a:off x="1308100" y="2895600"/>
              <a:ext cx="7315200" cy="1524000"/>
            </a:xfrm>
            <a:prstGeom prst="rect">
              <a:avLst/>
            </a:prstGeom>
          </p:spPr>
          <p:txBody>
            <a:bodyPr vert="horz" lIns="91440" tIns="45720" rIns="91440" bIns="45720" rtlCol="0">
              <a:noAutofit/>
            </a:bodyPr>
            <a:lstStyle/>
            <a:p>
              <a:pPr marR="0" lvl="0" algn="l" defTabSz="914400" rtl="0" eaLnBrk="1" fontAlgn="auto" latinLnBrk="0" hangingPunct="1">
                <a:lnSpc>
                  <a:spcPct val="150000"/>
                </a:lnSpc>
                <a:spcBef>
                  <a:spcPts val="6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Evokes the feeling of being judged – many organisations fear it</a:t>
              </a:r>
            </a:p>
          </p:txBody>
        </p:sp>
        <p:pic>
          <p:nvPicPr>
            <p:cNvPr id="1028" name="Picture 4" descr="C:\Program Files\Microsoft Office\MEDIA\CAGCAT10\j0286068.wmf"/>
            <p:cNvPicPr>
              <a:picLocks noChangeAspect="1" noChangeArrowheads="1"/>
            </p:cNvPicPr>
            <p:nvPr/>
          </p:nvPicPr>
          <p:blipFill>
            <a:blip r:embed="rId3" cstate="print"/>
            <a:srcRect/>
            <a:stretch>
              <a:fillRect/>
            </a:stretch>
          </p:blipFill>
          <p:spPr bwMode="auto">
            <a:xfrm>
              <a:off x="533400" y="3101340"/>
              <a:ext cx="625450" cy="937260"/>
            </a:xfrm>
            <a:prstGeom prst="rect">
              <a:avLst/>
            </a:prstGeom>
            <a:noFill/>
          </p:spPr>
        </p:pic>
      </p:grpSp>
      <p:grpSp>
        <p:nvGrpSpPr>
          <p:cNvPr id="12" name="Group 11"/>
          <p:cNvGrpSpPr/>
          <p:nvPr/>
        </p:nvGrpSpPr>
        <p:grpSpPr>
          <a:xfrm>
            <a:off x="152400" y="4343400"/>
            <a:ext cx="8458200" cy="2057400"/>
            <a:chOff x="152400" y="4343400"/>
            <a:chExt cx="8458200" cy="2057400"/>
          </a:xfrm>
        </p:grpSpPr>
        <p:sp>
          <p:nvSpPr>
            <p:cNvPr id="9" name="Content Placeholder 2"/>
            <p:cNvSpPr txBox="1">
              <a:spLocks/>
            </p:cNvSpPr>
            <p:nvPr/>
          </p:nvSpPr>
          <p:spPr>
            <a:xfrm>
              <a:off x="1295400" y="4343400"/>
              <a:ext cx="7315200" cy="2057400"/>
            </a:xfrm>
            <a:prstGeom prst="rect">
              <a:avLst/>
            </a:prstGeom>
          </p:spPr>
          <p:txBody>
            <a:bodyPr vert="horz" lIns="91440" tIns="45720" rIns="91440" bIns="45720" rtlCol="0">
              <a:noAutofit/>
            </a:bodyPr>
            <a:lstStyle/>
            <a:p>
              <a:pPr marR="0" lvl="0" algn="l" defTabSz="914400" rtl="0" eaLnBrk="1" fontAlgn="auto" latinLnBrk="0" hangingPunct="1">
                <a:lnSpc>
                  <a:spcPct val="150000"/>
                </a:lnSpc>
                <a:spcBef>
                  <a:spcPts val="6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Some reasons quoted for not evaluating – limited budgets, limited time, don’t have the expertise, we know our project is doing well……..</a:t>
              </a: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pic>
          <p:nvPicPr>
            <p:cNvPr id="1029" name="Picture 5" descr="C:\Program Files\Microsoft Office\MEDIA\CAGCAT10\j0216516.wmf"/>
            <p:cNvPicPr>
              <a:picLocks noChangeAspect="1" noChangeArrowheads="1"/>
            </p:cNvPicPr>
            <p:nvPr/>
          </p:nvPicPr>
          <p:blipFill>
            <a:blip r:embed="rId4" cstate="print"/>
            <a:srcRect/>
            <a:stretch>
              <a:fillRect/>
            </a:stretch>
          </p:blipFill>
          <p:spPr bwMode="auto">
            <a:xfrm>
              <a:off x="152400" y="4652315"/>
              <a:ext cx="1115525" cy="1291285"/>
            </a:xfrm>
            <a:prstGeom prst="rect">
              <a:avLst/>
            </a:prstGeom>
            <a:noFill/>
          </p:spPr>
        </p:pic>
      </p:grpSp>
      <p:grpSp>
        <p:nvGrpSpPr>
          <p:cNvPr id="17" name="Group 16"/>
          <p:cNvGrpSpPr/>
          <p:nvPr/>
        </p:nvGrpSpPr>
        <p:grpSpPr>
          <a:xfrm>
            <a:off x="381000" y="1386007"/>
            <a:ext cx="7772400" cy="1661993"/>
            <a:chOff x="381000" y="1386007"/>
            <a:chExt cx="7772400" cy="1661993"/>
          </a:xfrm>
        </p:grpSpPr>
        <p:pic>
          <p:nvPicPr>
            <p:cNvPr id="1026" name="Picture 2" descr="C:\Program Files\Microsoft Office\MEDIA\CAGCAT10\j0286034.wmf"/>
            <p:cNvPicPr>
              <a:picLocks noChangeAspect="1" noChangeArrowheads="1"/>
            </p:cNvPicPr>
            <p:nvPr/>
          </p:nvPicPr>
          <p:blipFill>
            <a:blip r:embed="rId5" cstate="print"/>
            <a:srcRect/>
            <a:stretch>
              <a:fillRect/>
            </a:stretch>
          </p:blipFill>
          <p:spPr bwMode="auto">
            <a:xfrm>
              <a:off x="381000" y="1676400"/>
              <a:ext cx="918972" cy="885139"/>
            </a:xfrm>
            <a:prstGeom prst="rect">
              <a:avLst/>
            </a:prstGeom>
            <a:noFill/>
          </p:spPr>
        </p:pic>
        <p:sp>
          <p:nvSpPr>
            <p:cNvPr id="16" name="TextBox 15"/>
            <p:cNvSpPr txBox="1"/>
            <p:nvPr/>
          </p:nvSpPr>
          <p:spPr>
            <a:xfrm>
              <a:off x="1371600" y="1386007"/>
              <a:ext cx="6781800" cy="1661993"/>
            </a:xfrm>
            <a:prstGeom prst="rect">
              <a:avLst/>
            </a:prstGeom>
            <a:noFill/>
          </p:spPr>
          <p:txBody>
            <a:bodyPr wrap="square" rtlCol="0">
              <a:spAutoFit/>
            </a:bodyPr>
            <a:lstStyle/>
            <a:p>
              <a:pPr lvl="0">
                <a:lnSpc>
                  <a:spcPct val="150000"/>
                </a:lnSpc>
                <a:spcBef>
                  <a:spcPts val="600"/>
                </a:spcBef>
              </a:pPr>
              <a:r>
                <a:rPr lang="en-US" sz="2800" dirty="0" smtClean="0">
                  <a:solidFill>
                    <a:prstClr val="black"/>
                  </a:solidFill>
                </a:rPr>
                <a:t>Often misunderstood, misinterpreted and misused in the developmental world</a:t>
              </a:r>
              <a:endParaRPr lang="en-US" sz="2600" dirty="0" smtClean="0">
                <a:solidFill>
                  <a:prstClr val="black"/>
                </a:solidFill>
              </a:endParaRPr>
            </a:p>
            <a:p>
              <a:endParaRPr lang="en-US" dirty="0"/>
            </a:p>
          </p:txBody>
        </p:sp>
      </p:grpSp>
    </p:spTree>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subTnLst>
                                    <p:animClr>
                                      <p:cBhvr override="childStyle">
                                        <p:cTn dur="1" fill="hold" display="0" masterRel="nextClick" afterEffect="1"/>
                                        <p:tgtEl>
                                          <p:spTgt spid="17"/>
                                        </p:tgtEl>
                                        <p:attrNameLst>
                                          <p:attrName>ppt_c</p:attrName>
                                        </p:attrNameLst>
                                      </p:cBhvr>
                                      <p:to>
                                        <a:schemeClr val="bg2"/>
                                      </p:to>
                                    </p:animClr>
                                  </p:sub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randombar(horizontal)">
                                      <p:cBhvr>
                                        <p:cTn id="12" dur="500"/>
                                        <p:tgtEl>
                                          <p:spTgt spid="11"/>
                                        </p:tgtEl>
                                      </p:cBhvr>
                                    </p:animEffect>
                                  </p:childTnLst>
                                  <p:subTnLst>
                                    <p:animClr>
                                      <p:cBhvr override="childStyle">
                                        <p:cTn dur="1" fill="hold" display="0" masterRel="nextClick" afterEffect="1"/>
                                        <p:tgtEl>
                                          <p:spTgt spid="11"/>
                                        </p:tgtEl>
                                        <p:attrNameLst>
                                          <p:attrName>ppt_c</p:attrName>
                                        </p:attrNameLst>
                                      </p:cBhvr>
                                      <p:to>
                                        <a:schemeClr val="bg2"/>
                                      </p:to>
                                    </p:animClr>
                                  </p:sub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randombar(horizontal)">
                                      <p:cBhvr>
                                        <p:cTn id="17" dur="500"/>
                                        <p:tgtEl>
                                          <p:spTgt spid="12"/>
                                        </p:tgtEl>
                                      </p:cBhvr>
                                    </p:animEffect>
                                  </p:childTnLst>
                                  <p:subTnLst>
                                    <p:animClr>
                                      <p:cBhvr override="childStyle">
                                        <p:cTn dur="1" fill="hold" display="0" masterRel="nextClick" afterEffect="1"/>
                                        <p:tgtEl>
                                          <p:spTgt spid="12"/>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7772400" cy="990600"/>
          </a:xfrm>
        </p:spPr>
        <p:txBody>
          <a:bodyPr>
            <a:normAutofit/>
          </a:bodyPr>
          <a:lstStyle/>
          <a:p>
            <a:r>
              <a:rPr lang="en-US" sz="4800" dirty="0" smtClean="0"/>
              <a:t>3 Es of Evaluation</a:t>
            </a:r>
            <a:endParaRPr lang="en-US" sz="4800" dirty="0"/>
          </a:p>
        </p:txBody>
      </p:sp>
      <p:sp>
        <p:nvSpPr>
          <p:cNvPr id="4" name="Slide Number Placeholder 3"/>
          <p:cNvSpPr>
            <a:spLocks noGrp="1"/>
          </p:cNvSpPr>
          <p:nvPr>
            <p:ph type="sldNum" sz="quarter" idx="4294967295"/>
          </p:nvPr>
        </p:nvSpPr>
        <p:spPr>
          <a:xfrm>
            <a:off x="4216400" y="6492875"/>
            <a:ext cx="685800" cy="365125"/>
          </a:xfrm>
        </p:spPr>
        <p:txBody>
          <a:bodyPr/>
          <a:lstStyle/>
          <a:p>
            <a:pPr algn="ctr"/>
            <a:fld id="{DBFC36E1-1198-4F17-8C32-E45436C121C3}" type="slidenum">
              <a:rPr lang="en-US" smtClean="0"/>
              <a:pPr algn="ctr"/>
              <a:t>4</a:t>
            </a:fld>
            <a:endParaRPr lang="en-US" dirty="0"/>
          </a:p>
        </p:txBody>
      </p:sp>
      <p:graphicFrame>
        <p:nvGraphicFramePr>
          <p:cNvPr id="10" name="Diagram 9"/>
          <p:cNvGraphicFramePr/>
          <p:nvPr/>
        </p:nvGraphicFramePr>
        <p:xfrm>
          <a:off x="381000" y="1549400"/>
          <a:ext cx="8305800" cy="5003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
                                            <p:graphicEl>
                                              <a:dgm id="{C60DCBBD-41A2-40EB-9248-72E71433C2E0}"/>
                                            </p:graphicEl>
                                          </p:spTgt>
                                        </p:tgtEl>
                                        <p:attrNameLst>
                                          <p:attrName>style.visibility</p:attrName>
                                        </p:attrNameLst>
                                      </p:cBhvr>
                                      <p:to>
                                        <p:strVal val="visible"/>
                                      </p:to>
                                    </p:set>
                                    <p:animEffect transition="in" filter="checkerboard(across)">
                                      <p:cBhvr>
                                        <p:cTn id="7" dur="500"/>
                                        <p:tgtEl>
                                          <p:spTgt spid="10">
                                            <p:graphicEl>
                                              <a:dgm id="{C60DCBBD-41A2-40EB-9248-72E71433C2E0}"/>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
                                            <p:graphicEl>
                                              <a:dgm id="{E2DF8053-0009-4C71-AC56-A8BBA453C2AE}"/>
                                            </p:graphicEl>
                                          </p:spTgt>
                                        </p:tgtEl>
                                        <p:attrNameLst>
                                          <p:attrName>style.visibility</p:attrName>
                                        </p:attrNameLst>
                                      </p:cBhvr>
                                      <p:to>
                                        <p:strVal val="visible"/>
                                      </p:to>
                                    </p:set>
                                    <p:animEffect transition="in" filter="checkerboard(across)">
                                      <p:cBhvr>
                                        <p:cTn id="12" dur="500"/>
                                        <p:tgtEl>
                                          <p:spTgt spid="10">
                                            <p:graphicEl>
                                              <a:dgm id="{E2DF8053-0009-4C71-AC56-A8BBA453C2AE}"/>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0">
                                            <p:graphicEl>
                                              <a:dgm id="{A34DBD4C-C52F-415C-A1EC-47BE594CB2C2}"/>
                                            </p:graphicEl>
                                          </p:spTgt>
                                        </p:tgtEl>
                                        <p:attrNameLst>
                                          <p:attrName>style.visibility</p:attrName>
                                        </p:attrNameLst>
                                      </p:cBhvr>
                                      <p:to>
                                        <p:strVal val="visible"/>
                                      </p:to>
                                    </p:set>
                                    <p:animEffect transition="in" filter="checkerboard(across)">
                                      <p:cBhvr>
                                        <p:cTn id="17" dur="500"/>
                                        <p:tgtEl>
                                          <p:spTgt spid="10">
                                            <p:graphicEl>
                                              <a:dgm id="{A34DBD4C-C52F-415C-A1EC-47BE594CB2C2}"/>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0">
                                            <p:graphicEl>
                                              <a:dgm id="{9462CB83-F263-4566-8477-E6BB9D5342EB}"/>
                                            </p:graphicEl>
                                          </p:spTgt>
                                        </p:tgtEl>
                                        <p:attrNameLst>
                                          <p:attrName>style.visibility</p:attrName>
                                        </p:attrNameLst>
                                      </p:cBhvr>
                                      <p:to>
                                        <p:strVal val="visible"/>
                                      </p:to>
                                    </p:set>
                                    <p:animEffect transition="in" filter="checkerboard(across)">
                                      <p:cBhvr>
                                        <p:cTn id="22" dur="500"/>
                                        <p:tgtEl>
                                          <p:spTgt spid="10">
                                            <p:graphicEl>
                                              <a:dgm id="{9462CB83-F263-4566-8477-E6BB9D5342EB}"/>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0">
                                            <p:graphicEl>
                                              <a:dgm id="{D2EE49CC-32E5-4225-AAE2-1EE932B0C4B3}"/>
                                            </p:graphicEl>
                                          </p:spTgt>
                                        </p:tgtEl>
                                        <p:attrNameLst>
                                          <p:attrName>style.visibility</p:attrName>
                                        </p:attrNameLst>
                                      </p:cBhvr>
                                      <p:to>
                                        <p:strVal val="visible"/>
                                      </p:to>
                                    </p:set>
                                    <p:animEffect transition="in" filter="checkerboard(across)">
                                      <p:cBhvr>
                                        <p:cTn id="27" dur="500"/>
                                        <p:tgtEl>
                                          <p:spTgt spid="10">
                                            <p:graphicEl>
                                              <a:dgm id="{D2EE49CC-32E5-4225-AAE2-1EE932B0C4B3}"/>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0">
                                            <p:graphicEl>
                                              <a:dgm id="{0F72B95D-4F7E-42C8-B4C7-C57E6538E153}"/>
                                            </p:graphicEl>
                                          </p:spTgt>
                                        </p:tgtEl>
                                        <p:attrNameLst>
                                          <p:attrName>style.visibility</p:attrName>
                                        </p:attrNameLst>
                                      </p:cBhvr>
                                      <p:to>
                                        <p:strVal val="visible"/>
                                      </p:to>
                                    </p:set>
                                    <p:animEffect transition="in" filter="checkerboard(across)">
                                      <p:cBhvr>
                                        <p:cTn id="32" dur="500"/>
                                        <p:tgtEl>
                                          <p:spTgt spid="10">
                                            <p:graphicEl>
                                              <a:dgm id="{0F72B95D-4F7E-42C8-B4C7-C57E6538E153}"/>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7772400" cy="990600"/>
          </a:xfrm>
        </p:spPr>
        <p:txBody>
          <a:bodyPr>
            <a:normAutofit/>
          </a:bodyPr>
          <a:lstStyle/>
          <a:p>
            <a:r>
              <a:rPr lang="en-US" sz="4800" dirty="0" smtClean="0"/>
              <a:t>Evaluation = Value for Money</a:t>
            </a:r>
            <a:endParaRPr lang="en-US" sz="4800" dirty="0"/>
          </a:p>
        </p:txBody>
      </p:sp>
      <p:sp>
        <p:nvSpPr>
          <p:cNvPr id="4" name="Slide Number Placeholder 3"/>
          <p:cNvSpPr>
            <a:spLocks noGrp="1"/>
          </p:cNvSpPr>
          <p:nvPr>
            <p:ph type="sldNum" sz="quarter" idx="4294967295"/>
          </p:nvPr>
        </p:nvSpPr>
        <p:spPr>
          <a:xfrm>
            <a:off x="4216400" y="6492875"/>
            <a:ext cx="685800" cy="365125"/>
          </a:xfrm>
        </p:spPr>
        <p:txBody>
          <a:bodyPr/>
          <a:lstStyle/>
          <a:p>
            <a:pPr algn="ctr"/>
            <a:fld id="{DBFC36E1-1198-4F17-8C32-E45436C121C3}" type="slidenum">
              <a:rPr lang="en-US" smtClean="0"/>
              <a:pPr algn="ctr"/>
              <a:t>5</a:t>
            </a:fld>
            <a:endParaRPr lang="en-US" dirty="0"/>
          </a:p>
        </p:txBody>
      </p:sp>
      <p:sp>
        <p:nvSpPr>
          <p:cNvPr id="7" name="TextBox 6"/>
          <p:cNvSpPr txBox="1"/>
          <p:nvPr/>
        </p:nvSpPr>
        <p:spPr>
          <a:xfrm>
            <a:off x="3810001" y="2362200"/>
            <a:ext cx="1828799" cy="830997"/>
          </a:xfrm>
          <a:prstGeom prst="rect">
            <a:avLst/>
          </a:prstGeom>
          <a:noFill/>
        </p:spPr>
        <p:txBody>
          <a:bodyPr wrap="square" rtlCol="0">
            <a:spAutoFit/>
          </a:bodyPr>
          <a:lstStyle/>
          <a:p>
            <a:pPr algn="ctr"/>
            <a:r>
              <a:rPr lang="en-US" sz="2400" u="sng" dirty="0" smtClean="0"/>
              <a:t>Input</a:t>
            </a:r>
            <a:endParaRPr lang="en-US" sz="2400" dirty="0" smtClean="0"/>
          </a:p>
          <a:p>
            <a:pPr algn="ctr"/>
            <a:r>
              <a:rPr lang="en-US" sz="2400" dirty="0" smtClean="0"/>
              <a:t>Expenditure</a:t>
            </a:r>
            <a:endParaRPr lang="en-US" sz="2400" dirty="0"/>
          </a:p>
        </p:txBody>
      </p:sp>
      <p:grpSp>
        <p:nvGrpSpPr>
          <p:cNvPr id="24" name="Group 23"/>
          <p:cNvGrpSpPr/>
          <p:nvPr/>
        </p:nvGrpSpPr>
        <p:grpSpPr>
          <a:xfrm>
            <a:off x="76200" y="1828800"/>
            <a:ext cx="5301117" cy="1181675"/>
            <a:chOff x="76200" y="1828800"/>
            <a:chExt cx="5301117" cy="1181675"/>
          </a:xfrm>
        </p:grpSpPr>
        <p:sp>
          <p:nvSpPr>
            <p:cNvPr id="13" name="TextBox 12"/>
            <p:cNvSpPr txBox="1"/>
            <p:nvPr/>
          </p:nvSpPr>
          <p:spPr>
            <a:xfrm>
              <a:off x="76200" y="1828800"/>
              <a:ext cx="5301117" cy="461665"/>
            </a:xfrm>
            <a:prstGeom prst="rect">
              <a:avLst/>
            </a:prstGeom>
            <a:noFill/>
          </p:spPr>
          <p:txBody>
            <a:bodyPr wrap="square" rtlCol="0">
              <a:spAutoFit/>
            </a:bodyPr>
            <a:lstStyle/>
            <a:p>
              <a:pPr algn="ctr"/>
              <a:r>
                <a:rPr lang="en-US" sz="2400" dirty="0" smtClean="0"/>
                <a:t>Economics  X  Efficiency  X  Effectiveness</a:t>
              </a:r>
              <a:endParaRPr lang="en-US" sz="2400" dirty="0"/>
            </a:p>
          </p:txBody>
        </p:sp>
        <p:sp>
          <p:nvSpPr>
            <p:cNvPr id="14" name="TextBox 13"/>
            <p:cNvSpPr txBox="1"/>
            <p:nvPr/>
          </p:nvSpPr>
          <p:spPr>
            <a:xfrm>
              <a:off x="3263900" y="2425700"/>
              <a:ext cx="389850" cy="584775"/>
            </a:xfrm>
            <a:prstGeom prst="rect">
              <a:avLst/>
            </a:prstGeom>
            <a:noFill/>
          </p:spPr>
          <p:txBody>
            <a:bodyPr wrap="none" rtlCol="0">
              <a:spAutoFit/>
            </a:bodyPr>
            <a:lstStyle/>
            <a:p>
              <a:r>
                <a:rPr lang="en-US" sz="3200" dirty="0" smtClean="0"/>
                <a:t>=</a:t>
              </a:r>
              <a:endParaRPr lang="en-US" sz="3200" dirty="0"/>
            </a:p>
          </p:txBody>
        </p:sp>
      </p:grpSp>
      <p:grpSp>
        <p:nvGrpSpPr>
          <p:cNvPr id="25" name="Group 24"/>
          <p:cNvGrpSpPr/>
          <p:nvPr/>
        </p:nvGrpSpPr>
        <p:grpSpPr>
          <a:xfrm>
            <a:off x="5041900" y="2362200"/>
            <a:ext cx="1968500" cy="830997"/>
            <a:chOff x="5041900" y="2362200"/>
            <a:chExt cx="1968500" cy="830997"/>
          </a:xfrm>
        </p:grpSpPr>
        <p:sp>
          <p:nvSpPr>
            <p:cNvPr id="9" name="TextBox 8"/>
            <p:cNvSpPr txBox="1"/>
            <p:nvPr/>
          </p:nvSpPr>
          <p:spPr>
            <a:xfrm>
              <a:off x="5562601" y="2362200"/>
              <a:ext cx="1447799" cy="830997"/>
            </a:xfrm>
            <a:prstGeom prst="rect">
              <a:avLst/>
            </a:prstGeom>
            <a:noFill/>
          </p:spPr>
          <p:txBody>
            <a:bodyPr wrap="square" rtlCol="0">
              <a:spAutoFit/>
            </a:bodyPr>
            <a:lstStyle/>
            <a:p>
              <a:pPr algn="ctr"/>
              <a:r>
                <a:rPr lang="en-US" sz="2400" u="sng" dirty="0" smtClean="0"/>
                <a:t>Output</a:t>
              </a:r>
            </a:p>
            <a:p>
              <a:pPr algn="ctr"/>
              <a:r>
                <a:rPr lang="en-US" sz="2400" dirty="0" smtClean="0"/>
                <a:t>Input</a:t>
              </a:r>
              <a:endParaRPr lang="en-US" sz="2400" dirty="0"/>
            </a:p>
          </p:txBody>
        </p:sp>
        <p:sp>
          <p:nvSpPr>
            <p:cNvPr id="15" name="TextBox 14"/>
            <p:cNvSpPr txBox="1"/>
            <p:nvPr/>
          </p:nvSpPr>
          <p:spPr>
            <a:xfrm>
              <a:off x="5041900" y="2501900"/>
              <a:ext cx="805317" cy="461665"/>
            </a:xfrm>
            <a:prstGeom prst="rect">
              <a:avLst/>
            </a:prstGeom>
            <a:noFill/>
          </p:spPr>
          <p:txBody>
            <a:bodyPr wrap="square" rtlCol="0">
              <a:spAutoFit/>
            </a:bodyPr>
            <a:lstStyle/>
            <a:p>
              <a:pPr algn="ctr"/>
              <a:r>
                <a:rPr lang="en-US" sz="2400" dirty="0" smtClean="0"/>
                <a:t>X</a:t>
              </a:r>
              <a:endParaRPr lang="en-US" sz="2400" dirty="0"/>
            </a:p>
          </p:txBody>
        </p:sp>
      </p:grpSp>
      <p:grpSp>
        <p:nvGrpSpPr>
          <p:cNvPr id="27" name="Group 26"/>
          <p:cNvGrpSpPr/>
          <p:nvPr/>
        </p:nvGrpSpPr>
        <p:grpSpPr>
          <a:xfrm>
            <a:off x="6573383" y="2362200"/>
            <a:ext cx="1961017" cy="830997"/>
            <a:chOff x="6573383" y="2362200"/>
            <a:chExt cx="1961017" cy="830997"/>
          </a:xfrm>
        </p:grpSpPr>
        <p:sp>
          <p:nvSpPr>
            <p:cNvPr id="11" name="TextBox 10"/>
            <p:cNvSpPr txBox="1"/>
            <p:nvPr/>
          </p:nvSpPr>
          <p:spPr>
            <a:xfrm>
              <a:off x="7043283" y="2362200"/>
              <a:ext cx="1491117" cy="830997"/>
            </a:xfrm>
            <a:prstGeom prst="rect">
              <a:avLst/>
            </a:prstGeom>
            <a:noFill/>
          </p:spPr>
          <p:txBody>
            <a:bodyPr wrap="square" rtlCol="0">
              <a:spAutoFit/>
            </a:bodyPr>
            <a:lstStyle/>
            <a:p>
              <a:pPr algn="ctr"/>
              <a:r>
                <a:rPr lang="en-US" sz="2400" u="sng" dirty="0" smtClean="0"/>
                <a:t>Outcome</a:t>
              </a:r>
            </a:p>
            <a:p>
              <a:pPr algn="ctr"/>
              <a:r>
                <a:rPr lang="en-US" sz="2400" dirty="0" smtClean="0"/>
                <a:t>Output</a:t>
              </a:r>
              <a:endParaRPr lang="en-US" sz="2400" dirty="0"/>
            </a:p>
          </p:txBody>
        </p:sp>
        <p:sp>
          <p:nvSpPr>
            <p:cNvPr id="16" name="TextBox 15"/>
            <p:cNvSpPr txBox="1"/>
            <p:nvPr/>
          </p:nvSpPr>
          <p:spPr>
            <a:xfrm>
              <a:off x="6573383" y="2501900"/>
              <a:ext cx="805317" cy="461665"/>
            </a:xfrm>
            <a:prstGeom prst="rect">
              <a:avLst/>
            </a:prstGeom>
            <a:noFill/>
          </p:spPr>
          <p:txBody>
            <a:bodyPr wrap="square" rtlCol="0">
              <a:spAutoFit/>
            </a:bodyPr>
            <a:lstStyle/>
            <a:p>
              <a:pPr algn="ctr"/>
              <a:r>
                <a:rPr lang="en-US" sz="2400" dirty="0" smtClean="0"/>
                <a:t>X</a:t>
              </a:r>
              <a:endParaRPr lang="en-US" sz="2400" dirty="0"/>
            </a:p>
          </p:txBody>
        </p:sp>
      </p:grpSp>
      <p:grpSp>
        <p:nvGrpSpPr>
          <p:cNvPr id="28" name="Group 27"/>
          <p:cNvGrpSpPr/>
          <p:nvPr/>
        </p:nvGrpSpPr>
        <p:grpSpPr>
          <a:xfrm>
            <a:off x="3276600" y="3505200"/>
            <a:ext cx="5270500" cy="830997"/>
            <a:chOff x="3276600" y="3505200"/>
            <a:chExt cx="5270500" cy="830997"/>
          </a:xfrm>
        </p:grpSpPr>
        <p:sp>
          <p:nvSpPr>
            <p:cNvPr id="17" name="TextBox 16"/>
            <p:cNvSpPr txBox="1"/>
            <p:nvPr/>
          </p:nvSpPr>
          <p:spPr>
            <a:xfrm>
              <a:off x="3822701" y="3505200"/>
              <a:ext cx="1828799" cy="830997"/>
            </a:xfrm>
            <a:prstGeom prst="rect">
              <a:avLst/>
            </a:prstGeom>
            <a:noFill/>
          </p:spPr>
          <p:txBody>
            <a:bodyPr wrap="square" rtlCol="0">
              <a:spAutoFit/>
            </a:bodyPr>
            <a:lstStyle/>
            <a:p>
              <a:pPr algn="ctr"/>
              <a:r>
                <a:rPr lang="en-US" sz="2400" u="sng" strike="sngStrike" dirty="0" smtClean="0">
                  <a:solidFill>
                    <a:srgbClr val="FF0000"/>
                  </a:solidFill>
                </a:rPr>
                <a:t>Input</a:t>
              </a:r>
              <a:endParaRPr lang="en-US" sz="2400" strike="sngStrike" dirty="0" smtClean="0">
                <a:solidFill>
                  <a:srgbClr val="FF0000"/>
                </a:solidFill>
              </a:endParaRPr>
            </a:p>
            <a:p>
              <a:pPr algn="ctr"/>
              <a:r>
                <a:rPr lang="en-US" sz="2400" dirty="0" smtClean="0"/>
                <a:t>Expenditure</a:t>
              </a:r>
              <a:endParaRPr lang="en-US" sz="2400" dirty="0"/>
            </a:p>
          </p:txBody>
        </p:sp>
        <p:sp>
          <p:nvSpPr>
            <p:cNvPr id="18" name="TextBox 17"/>
            <p:cNvSpPr txBox="1"/>
            <p:nvPr/>
          </p:nvSpPr>
          <p:spPr>
            <a:xfrm>
              <a:off x="5575301" y="3505200"/>
              <a:ext cx="1447799" cy="830997"/>
            </a:xfrm>
            <a:prstGeom prst="rect">
              <a:avLst/>
            </a:prstGeom>
            <a:noFill/>
          </p:spPr>
          <p:txBody>
            <a:bodyPr wrap="square" rtlCol="0">
              <a:spAutoFit/>
            </a:bodyPr>
            <a:lstStyle/>
            <a:p>
              <a:pPr algn="ctr"/>
              <a:r>
                <a:rPr lang="en-US" sz="2400" u="sng" strike="sngStrike" dirty="0" smtClean="0">
                  <a:solidFill>
                    <a:srgbClr val="3333FF"/>
                  </a:solidFill>
                </a:rPr>
                <a:t>Output</a:t>
              </a:r>
            </a:p>
            <a:p>
              <a:pPr algn="ctr"/>
              <a:r>
                <a:rPr lang="en-US" sz="2400" strike="sngStrike" dirty="0" smtClean="0">
                  <a:solidFill>
                    <a:srgbClr val="FF0000"/>
                  </a:solidFill>
                </a:rPr>
                <a:t>Input</a:t>
              </a:r>
              <a:endParaRPr lang="en-US" sz="2400" strike="sngStrike" dirty="0">
                <a:solidFill>
                  <a:srgbClr val="FF0000"/>
                </a:solidFill>
              </a:endParaRPr>
            </a:p>
          </p:txBody>
        </p:sp>
        <p:sp>
          <p:nvSpPr>
            <p:cNvPr id="19" name="TextBox 18"/>
            <p:cNvSpPr txBox="1"/>
            <p:nvPr/>
          </p:nvSpPr>
          <p:spPr>
            <a:xfrm>
              <a:off x="7055983" y="3505200"/>
              <a:ext cx="1491117" cy="830997"/>
            </a:xfrm>
            <a:prstGeom prst="rect">
              <a:avLst/>
            </a:prstGeom>
            <a:noFill/>
          </p:spPr>
          <p:txBody>
            <a:bodyPr wrap="square" rtlCol="0">
              <a:spAutoFit/>
            </a:bodyPr>
            <a:lstStyle/>
            <a:p>
              <a:pPr algn="ctr"/>
              <a:r>
                <a:rPr lang="en-US" sz="2400" u="sng" dirty="0" smtClean="0"/>
                <a:t>Outcome</a:t>
              </a:r>
            </a:p>
            <a:p>
              <a:pPr algn="ctr"/>
              <a:r>
                <a:rPr lang="en-US" sz="2400" strike="sngStrike" dirty="0" smtClean="0">
                  <a:solidFill>
                    <a:srgbClr val="3333FF"/>
                  </a:solidFill>
                </a:rPr>
                <a:t>Output</a:t>
              </a:r>
              <a:endParaRPr lang="en-US" sz="2400" strike="sngStrike" dirty="0">
                <a:solidFill>
                  <a:srgbClr val="3333FF"/>
                </a:solidFill>
              </a:endParaRPr>
            </a:p>
          </p:txBody>
        </p:sp>
        <p:sp>
          <p:nvSpPr>
            <p:cNvPr id="20" name="TextBox 19"/>
            <p:cNvSpPr txBox="1"/>
            <p:nvPr/>
          </p:nvSpPr>
          <p:spPr>
            <a:xfrm>
              <a:off x="3276600" y="3568700"/>
              <a:ext cx="389850" cy="584775"/>
            </a:xfrm>
            <a:prstGeom prst="rect">
              <a:avLst/>
            </a:prstGeom>
            <a:noFill/>
          </p:spPr>
          <p:txBody>
            <a:bodyPr wrap="none" rtlCol="0">
              <a:spAutoFit/>
            </a:bodyPr>
            <a:lstStyle/>
            <a:p>
              <a:r>
                <a:rPr lang="en-US" sz="3200" dirty="0" smtClean="0"/>
                <a:t>=</a:t>
              </a:r>
              <a:endParaRPr lang="en-US" sz="3200" dirty="0"/>
            </a:p>
          </p:txBody>
        </p:sp>
        <p:sp>
          <p:nvSpPr>
            <p:cNvPr id="21" name="TextBox 20"/>
            <p:cNvSpPr txBox="1"/>
            <p:nvPr/>
          </p:nvSpPr>
          <p:spPr>
            <a:xfrm>
              <a:off x="5054600" y="3644900"/>
              <a:ext cx="805317" cy="461665"/>
            </a:xfrm>
            <a:prstGeom prst="rect">
              <a:avLst/>
            </a:prstGeom>
            <a:noFill/>
          </p:spPr>
          <p:txBody>
            <a:bodyPr wrap="square" rtlCol="0">
              <a:spAutoFit/>
            </a:bodyPr>
            <a:lstStyle/>
            <a:p>
              <a:pPr algn="ctr"/>
              <a:r>
                <a:rPr lang="en-US" sz="2400" dirty="0" smtClean="0"/>
                <a:t>X</a:t>
              </a:r>
              <a:endParaRPr lang="en-US" sz="2400" dirty="0"/>
            </a:p>
          </p:txBody>
        </p:sp>
        <p:sp>
          <p:nvSpPr>
            <p:cNvPr id="22" name="TextBox 21"/>
            <p:cNvSpPr txBox="1"/>
            <p:nvPr/>
          </p:nvSpPr>
          <p:spPr>
            <a:xfrm>
              <a:off x="6586083" y="3644900"/>
              <a:ext cx="805317" cy="461665"/>
            </a:xfrm>
            <a:prstGeom prst="rect">
              <a:avLst/>
            </a:prstGeom>
            <a:noFill/>
          </p:spPr>
          <p:txBody>
            <a:bodyPr wrap="square" rtlCol="0">
              <a:spAutoFit/>
            </a:bodyPr>
            <a:lstStyle/>
            <a:p>
              <a:pPr algn="ctr"/>
              <a:r>
                <a:rPr lang="en-US" sz="2400" dirty="0" smtClean="0"/>
                <a:t>X</a:t>
              </a:r>
              <a:endParaRPr lang="en-US" sz="2400" dirty="0"/>
            </a:p>
          </p:txBody>
        </p:sp>
      </p:grpSp>
      <p:grpSp>
        <p:nvGrpSpPr>
          <p:cNvPr id="30" name="Group 29"/>
          <p:cNvGrpSpPr/>
          <p:nvPr/>
        </p:nvGrpSpPr>
        <p:grpSpPr>
          <a:xfrm>
            <a:off x="3263900" y="4655403"/>
            <a:ext cx="2374900" cy="830997"/>
            <a:chOff x="3263900" y="4655403"/>
            <a:chExt cx="2374900" cy="830997"/>
          </a:xfrm>
        </p:grpSpPr>
        <p:sp>
          <p:nvSpPr>
            <p:cNvPr id="23" name="TextBox 22"/>
            <p:cNvSpPr txBox="1"/>
            <p:nvPr/>
          </p:nvSpPr>
          <p:spPr>
            <a:xfrm>
              <a:off x="3810001" y="4655403"/>
              <a:ext cx="1828799" cy="830997"/>
            </a:xfrm>
            <a:prstGeom prst="rect">
              <a:avLst/>
            </a:prstGeom>
            <a:noFill/>
          </p:spPr>
          <p:txBody>
            <a:bodyPr wrap="square" rtlCol="0">
              <a:spAutoFit/>
            </a:bodyPr>
            <a:lstStyle/>
            <a:p>
              <a:pPr algn="ctr"/>
              <a:r>
                <a:rPr lang="en-US" sz="2400" u="sng" dirty="0" smtClean="0"/>
                <a:t>Outcome</a:t>
              </a:r>
              <a:endParaRPr lang="en-US" sz="2400" dirty="0" smtClean="0"/>
            </a:p>
            <a:p>
              <a:pPr algn="ctr"/>
              <a:r>
                <a:rPr lang="en-US" sz="2400" dirty="0" smtClean="0"/>
                <a:t>Expenditure</a:t>
              </a:r>
              <a:endParaRPr lang="en-US" sz="2400" dirty="0"/>
            </a:p>
          </p:txBody>
        </p:sp>
        <p:sp>
          <p:nvSpPr>
            <p:cNvPr id="26" name="TextBox 25"/>
            <p:cNvSpPr txBox="1"/>
            <p:nvPr/>
          </p:nvSpPr>
          <p:spPr>
            <a:xfrm>
              <a:off x="3263900" y="4718903"/>
              <a:ext cx="389850" cy="584775"/>
            </a:xfrm>
            <a:prstGeom prst="rect">
              <a:avLst/>
            </a:prstGeom>
            <a:noFill/>
          </p:spPr>
          <p:txBody>
            <a:bodyPr wrap="none" rtlCol="0">
              <a:spAutoFit/>
            </a:bodyPr>
            <a:lstStyle/>
            <a:p>
              <a:r>
                <a:rPr lang="en-US" sz="3200" dirty="0" smtClean="0"/>
                <a:t>=</a:t>
              </a:r>
              <a:endParaRPr lang="en-US" sz="3200" dirty="0"/>
            </a:p>
          </p:txBody>
        </p:sp>
      </p:grpSp>
      <p:grpSp>
        <p:nvGrpSpPr>
          <p:cNvPr id="31" name="Group 30"/>
          <p:cNvGrpSpPr/>
          <p:nvPr/>
        </p:nvGrpSpPr>
        <p:grpSpPr>
          <a:xfrm>
            <a:off x="3276600" y="5739825"/>
            <a:ext cx="3004192" cy="584775"/>
            <a:chOff x="3276600" y="5739825"/>
            <a:chExt cx="3004192" cy="584775"/>
          </a:xfrm>
        </p:grpSpPr>
        <p:sp>
          <p:nvSpPr>
            <p:cNvPr id="12" name="TextBox 11"/>
            <p:cNvSpPr txBox="1"/>
            <p:nvPr/>
          </p:nvSpPr>
          <p:spPr>
            <a:xfrm>
              <a:off x="3962400" y="5862935"/>
              <a:ext cx="2318392" cy="461665"/>
            </a:xfrm>
            <a:prstGeom prst="rect">
              <a:avLst/>
            </a:prstGeom>
            <a:noFill/>
          </p:spPr>
          <p:txBody>
            <a:bodyPr wrap="none" rtlCol="0">
              <a:spAutoFit/>
            </a:bodyPr>
            <a:lstStyle/>
            <a:p>
              <a:r>
                <a:rPr lang="en-US" sz="2400" dirty="0" smtClean="0"/>
                <a:t>Value for Money </a:t>
              </a:r>
              <a:endParaRPr lang="en-US" sz="2400" dirty="0"/>
            </a:p>
          </p:txBody>
        </p:sp>
        <p:sp>
          <p:nvSpPr>
            <p:cNvPr id="29" name="TextBox 28"/>
            <p:cNvSpPr txBox="1"/>
            <p:nvPr/>
          </p:nvSpPr>
          <p:spPr>
            <a:xfrm>
              <a:off x="3276600" y="5739825"/>
              <a:ext cx="389850" cy="584775"/>
            </a:xfrm>
            <a:prstGeom prst="rect">
              <a:avLst/>
            </a:prstGeom>
            <a:noFill/>
          </p:spPr>
          <p:txBody>
            <a:bodyPr wrap="none" rtlCol="0">
              <a:spAutoFit/>
            </a:bodyPr>
            <a:lstStyle/>
            <a:p>
              <a:r>
                <a:rPr lang="en-US" sz="3200" dirty="0" smtClean="0"/>
                <a:t>=</a:t>
              </a:r>
              <a:endParaRPr lang="en-US" sz="3200" dirty="0"/>
            </a:p>
          </p:txBody>
        </p:sp>
      </p:grpSp>
    </p:spTree>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ox(in)">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box(in)">
                                      <p:cBhvr>
                                        <p:cTn id="17" dur="5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box(in)">
                                      <p:cBhvr>
                                        <p:cTn id="22" dur="500"/>
                                        <p:tgtEl>
                                          <p:spTgt spid="27"/>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box(in)">
                                      <p:cBhvr>
                                        <p:cTn id="27" dur="500"/>
                                        <p:tgtEl>
                                          <p:spTgt spid="28"/>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ox(in)">
                                      <p:cBhvr>
                                        <p:cTn id="32" dur="500"/>
                                        <p:tgtEl>
                                          <p:spTgt spid="30"/>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31"/>
                                        </p:tgtEl>
                                        <p:attrNameLst>
                                          <p:attrName>style.visibility</p:attrName>
                                        </p:attrNameLst>
                                      </p:cBhvr>
                                      <p:to>
                                        <p:strVal val="visible"/>
                                      </p:to>
                                    </p:set>
                                    <p:animEffect transition="in" filter="box(in)">
                                      <p:cBhvr>
                                        <p:cTn id="3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7696200" cy="1143000"/>
          </a:xfrm>
        </p:spPr>
        <p:txBody>
          <a:bodyPr>
            <a:normAutofit/>
          </a:bodyPr>
          <a:lstStyle/>
          <a:p>
            <a:r>
              <a:rPr lang="en-US" sz="4800" dirty="0" smtClean="0"/>
              <a:t>Why Evaluate?</a:t>
            </a:r>
            <a:endParaRPr lang="en-US" sz="4800" dirty="0"/>
          </a:p>
        </p:txBody>
      </p:sp>
      <p:sp>
        <p:nvSpPr>
          <p:cNvPr id="3" name="Content Placeholder 2"/>
          <p:cNvSpPr>
            <a:spLocks noGrp="1"/>
          </p:cNvSpPr>
          <p:nvPr>
            <p:ph idx="1"/>
          </p:nvPr>
        </p:nvSpPr>
        <p:spPr>
          <a:xfrm>
            <a:off x="457200" y="1752600"/>
            <a:ext cx="7924800" cy="4495800"/>
          </a:xfrm>
        </p:spPr>
        <p:txBody>
          <a:bodyPr>
            <a:normAutofit/>
          </a:bodyPr>
          <a:lstStyle/>
          <a:p>
            <a:r>
              <a:rPr lang="en-US" sz="2800" dirty="0" smtClean="0"/>
              <a:t>For “improving” and not just “proving”</a:t>
            </a:r>
          </a:p>
          <a:p>
            <a:pPr lvl="1"/>
            <a:r>
              <a:rPr lang="en-US" sz="2400" dirty="0" smtClean="0"/>
              <a:t>Mid course correction</a:t>
            </a:r>
          </a:p>
          <a:p>
            <a:pPr lvl="1"/>
            <a:r>
              <a:rPr lang="en-US" sz="2400" dirty="0" smtClean="0"/>
              <a:t>Prioritization of activities</a:t>
            </a:r>
          </a:p>
          <a:p>
            <a:pPr lvl="1"/>
            <a:r>
              <a:rPr lang="en-US" sz="2400" dirty="0" smtClean="0"/>
              <a:t>Reallocation of resources</a:t>
            </a:r>
          </a:p>
          <a:p>
            <a:pPr lvl="1"/>
            <a:r>
              <a:rPr lang="en-US" sz="2400" dirty="0" smtClean="0"/>
              <a:t>Assessing the speed and level of progress</a:t>
            </a:r>
          </a:p>
          <a:p>
            <a:pPr lvl="1"/>
            <a:r>
              <a:rPr lang="en-US" sz="2400" dirty="0" smtClean="0"/>
              <a:t>Building on the successes and reducing the failures</a:t>
            </a:r>
          </a:p>
          <a:p>
            <a:pPr lvl="1"/>
            <a:r>
              <a:rPr lang="en-US" sz="2400" dirty="0" smtClean="0"/>
              <a:t>Improving processes</a:t>
            </a:r>
          </a:p>
          <a:p>
            <a:pPr lvl="1"/>
            <a:r>
              <a:rPr lang="en-US" sz="2400" dirty="0" smtClean="0"/>
              <a:t>Maximizing outputs and outcomes while minimizing inputs </a:t>
            </a:r>
          </a:p>
          <a:p>
            <a:r>
              <a:rPr lang="en-US" sz="2800" dirty="0" smtClean="0"/>
              <a:t>Increasing value for money </a:t>
            </a:r>
          </a:p>
        </p:txBody>
      </p:sp>
      <p:sp>
        <p:nvSpPr>
          <p:cNvPr id="4" name="Slide Number Placeholder 3"/>
          <p:cNvSpPr>
            <a:spLocks noGrp="1"/>
          </p:cNvSpPr>
          <p:nvPr>
            <p:ph type="sldNum" sz="quarter" idx="4294967295"/>
          </p:nvPr>
        </p:nvSpPr>
        <p:spPr>
          <a:xfrm>
            <a:off x="4216400" y="6492875"/>
            <a:ext cx="685800" cy="365125"/>
          </a:xfrm>
        </p:spPr>
        <p:txBody>
          <a:bodyPr/>
          <a:lstStyle/>
          <a:p>
            <a:pPr algn="ctr"/>
            <a:fld id="{71FC6A87-CCDF-45A6-8F83-803AE4E73E36}" type="slidenum">
              <a:rPr lang="en-US" smtClean="0"/>
              <a:pPr algn="ctr"/>
              <a:t>6</a:t>
            </a:fld>
            <a:endParaRPr lang="en-US" dirty="0"/>
          </a:p>
        </p:txBody>
      </p:sp>
    </p:spTree>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17"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17" presetClass="entr" presetSubtype="1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17" presetClass="entr" presetSubtype="1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17" presetClass="entr" presetSubtype="10"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8" end="8"/>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Questions?????</a:t>
            </a:r>
            <a:endParaRPr lang="en-US" dirty="0"/>
          </a:p>
        </p:txBody>
      </p:sp>
      <p:pic>
        <p:nvPicPr>
          <p:cNvPr id="2059" name="Picture 11" descr="C:\Program Files\Microsoft Office\MEDIA\CAGCAT10\j0293844.wmf"/>
          <p:cNvPicPr>
            <a:picLocks noChangeAspect="1" noChangeArrowheads="1"/>
          </p:cNvPicPr>
          <p:nvPr/>
        </p:nvPicPr>
        <p:blipFill>
          <a:blip r:embed="rId2" cstate="print"/>
          <a:srcRect/>
          <a:stretch>
            <a:fillRect/>
          </a:stretch>
        </p:blipFill>
        <p:spPr bwMode="auto">
          <a:xfrm>
            <a:off x="2743200" y="1905000"/>
            <a:ext cx="3767709" cy="3961943"/>
          </a:xfrm>
          <a:prstGeom prst="rect">
            <a:avLst/>
          </a:prstGeom>
          <a:noFill/>
        </p:spPr>
      </p:pic>
    </p:spTree>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059"/>
                                        </p:tgtEl>
                                        <p:attrNameLst>
                                          <p:attrName>style.visibility</p:attrName>
                                        </p:attrNameLst>
                                      </p:cBhvr>
                                      <p:to>
                                        <p:strVal val="visible"/>
                                      </p:to>
                                    </p:set>
                                    <p:anim calcmode="lin" valueType="num">
                                      <p:cBhvr additive="base">
                                        <p:cTn id="7" dur="500" fill="hold"/>
                                        <p:tgtEl>
                                          <p:spTgt spid="2059"/>
                                        </p:tgtEl>
                                        <p:attrNameLst>
                                          <p:attrName>ppt_x</p:attrName>
                                        </p:attrNameLst>
                                      </p:cBhvr>
                                      <p:tavLst>
                                        <p:tav tm="0">
                                          <p:val>
                                            <p:strVal val="0-#ppt_w/2"/>
                                          </p:val>
                                        </p:tav>
                                        <p:tav tm="100000">
                                          <p:val>
                                            <p:strVal val="#ppt_x"/>
                                          </p:val>
                                        </p:tav>
                                      </p:tavLst>
                                    </p:anim>
                                    <p:anim calcmode="lin" valueType="num">
                                      <p:cBhvr additive="base">
                                        <p:cTn id="8" dur="500" fill="hold"/>
                                        <p:tgtEl>
                                          <p:spTgt spid="205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905000"/>
            <a:ext cx="8534400" cy="4191000"/>
          </a:xfrm>
        </p:spPr>
        <p:txBody>
          <a:bodyPr/>
          <a:lstStyle/>
          <a:p>
            <a:pPr algn="ctr">
              <a:buNone/>
            </a:pPr>
            <a:r>
              <a:rPr lang="en-US" sz="2800" dirty="0" smtClean="0"/>
              <a:t>For any questions or suggestions, please contact:</a:t>
            </a:r>
          </a:p>
          <a:p>
            <a:pPr algn="ctr">
              <a:buNone/>
            </a:pPr>
            <a:endParaRPr lang="en-US" sz="2800" dirty="0" smtClean="0"/>
          </a:p>
          <a:p>
            <a:pPr algn="ctr">
              <a:buNone/>
            </a:pPr>
            <a:r>
              <a:rPr lang="en-US" sz="2800" dirty="0" smtClean="0"/>
              <a:t>Andy Bhanot</a:t>
            </a:r>
          </a:p>
          <a:p>
            <a:pPr algn="ctr">
              <a:buNone/>
            </a:pPr>
            <a:r>
              <a:rPr lang="en-US" sz="2800" dirty="0" smtClean="0"/>
              <a:t>Westat India Social Sciences</a:t>
            </a:r>
          </a:p>
          <a:p>
            <a:pPr algn="ctr">
              <a:buNone/>
            </a:pPr>
            <a:r>
              <a:rPr lang="en-US" sz="2800" dirty="0" smtClean="0"/>
              <a:t>Mobile: +91 9810 253 614, +91 8800 111 453</a:t>
            </a:r>
          </a:p>
          <a:p>
            <a:pPr algn="ctr">
              <a:buNone/>
            </a:pPr>
            <a:r>
              <a:rPr lang="en-US" sz="2800" dirty="0" smtClean="0"/>
              <a:t>Tel: +91 11 46114859</a:t>
            </a:r>
          </a:p>
          <a:p>
            <a:pPr algn="ctr">
              <a:buNone/>
            </a:pPr>
            <a:r>
              <a:rPr lang="en-US" sz="2800" dirty="0" smtClean="0"/>
              <a:t>E-mail: </a:t>
            </a:r>
            <a:r>
              <a:rPr lang="en-US" sz="2800" dirty="0" smtClean="0">
                <a:solidFill>
                  <a:srgbClr val="3333FF"/>
                </a:solidFill>
              </a:rPr>
              <a:t>andybhanot@westat.in</a:t>
            </a:r>
          </a:p>
          <a:p>
            <a:pPr algn="ctr">
              <a:buNone/>
            </a:pPr>
            <a:endParaRPr lang="en-US" sz="2800" dirty="0" smtClean="0"/>
          </a:p>
          <a:p>
            <a:pPr>
              <a:buNone/>
            </a:pPr>
            <a:endParaRPr lang="en-US" sz="2800" dirty="0"/>
          </a:p>
        </p:txBody>
      </p:sp>
      <p:sp>
        <p:nvSpPr>
          <p:cNvPr id="4" name="Slide Number Placeholder 3"/>
          <p:cNvSpPr>
            <a:spLocks noGrp="1"/>
          </p:cNvSpPr>
          <p:nvPr>
            <p:ph type="sldNum" sz="quarter" idx="4294967295"/>
          </p:nvPr>
        </p:nvSpPr>
        <p:spPr>
          <a:xfrm>
            <a:off x="4216400" y="6492875"/>
            <a:ext cx="685800" cy="365125"/>
          </a:xfrm>
        </p:spPr>
        <p:txBody>
          <a:bodyPr/>
          <a:lstStyle/>
          <a:p>
            <a:pPr algn="ctr"/>
            <a:fld id="{71FC6A87-CCDF-45A6-8F83-803AE4E73E36}" type="slidenum">
              <a:rPr lang="en-US" smtClean="0"/>
              <a:pPr algn="ctr"/>
              <a:t>8</a:t>
            </a:fld>
            <a:endParaRPr lang="en-US" dirty="0"/>
          </a:p>
        </p:txBody>
      </p:sp>
    </p:spTree>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grpId="0" nodeType="clickEffect">
                                  <p:stCondLst>
                                    <p:cond delay="0"/>
                                  </p:stCondLst>
                                  <p:iterate type="lt">
                                    <p:tmPct val="10000"/>
                                  </p:iterate>
                                  <p:childTnLst>
                                    <p:set>
                                      <p:cBhvr override="childStyle">
                                        <p:cTn id="6" dur="250" autoRev="1" fill="hold"/>
                                        <p:tgtEl>
                                          <p:spTgt spid="3">
                                            <p:txEl>
                                              <p:pRg st="6" end="6"/>
                                            </p:txEl>
                                          </p:spTgt>
                                        </p:tgtEl>
                                        <p:attrNameLst>
                                          <p:attrName>style.color</p:attrName>
                                        </p:attrNameLst>
                                      </p:cBhvr>
                                      <p:to>
                                        <p:clrVal>
                                          <a:srgbClr val="A50021"/>
                                        </p:clrVal>
                                      </p:to>
                                    </p:set>
                                    <p:set>
                                      <p:cBhvr>
                                        <p:cTn id="7" dur="250" autoRev="1" fill="hold"/>
                                        <p:tgtEl>
                                          <p:spTgt spid="3">
                                            <p:txEl>
                                              <p:pRg st="6" end="6"/>
                                            </p:txEl>
                                          </p:spTgt>
                                        </p:tgtEl>
                                        <p:attrNameLst>
                                          <p:attrName>fillcolor</p:attrName>
                                        </p:attrNameLst>
                                      </p:cBhvr>
                                      <p:to>
                                        <p:clrVal>
                                          <a:srgbClr val="A50021"/>
                                        </p:clrVal>
                                      </p:to>
                                    </p:set>
                                    <p:set>
                                      <p:cBhvr>
                                        <p:cTn id="8" dur="250" autoRev="1" fill="hold"/>
                                        <p:tgtEl>
                                          <p:spTgt spid="3">
                                            <p:txEl>
                                              <p:pRg st="6" end="6"/>
                                            </p:txEl>
                                          </p:spTgt>
                                        </p:tgtEl>
                                        <p:attrNameLst>
                                          <p:attrName>fill.type</p:attrName>
                                        </p:attrNameLst>
                                      </p:cBhvr>
                                      <p:to>
                                        <p:strVal val="solid"/>
                                      </p:to>
                                    </p:set>
                                  </p:childTnLst>
                                </p:cTn>
                              </p:par>
                              <p:par>
                                <p:cTn id="9" presetID="20" presetClass="emph" presetSubtype="0" fill="hold" grpId="0" nodeType="withEffect">
                                  <p:stCondLst>
                                    <p:cond delay="0"/>
                                  </p:stCondLst>
                                  <p:iterate type="lt">
                                    <p:tmPct val="10000"/>
                                  </p:iterate>
                                  <p:childTnLst>
                                    <p:set>
                                      <p:cBhvr override="childStyle">
                                        <p:cTn id="10" dur="250" autoRev="1" fill="hold"/>
                                        <p:tgtEl>
                                          <p:spTgt spid="3">
                                            <p:txEl>
                                              <p:pRg st="5" end="5"/>
                                            </p:txEl>
                                          </p:spTgt>
                                        </p:tgtEl>
                                        <p:attrNameLst>
                                          <p:attrName>style.color</p:attrName>
                                        </p:attrNameLst>
                                      </p:cBhvr>
                                      <p:to>
                                        <p:clrVal>
                                          <a:srgbClr val="A50021"/>
                                        </p:clrVal>
                                      </p:to>
                                    </p:set>
                                    <p:set>
                                      <p:cBhvr>
                                        <p:cTn id="11" dur="250" autoRev="1" fill="hold"/>
                                        <p:tgtEl>
                                          <p:spTgt spid="3">
                                            <p:txEl>
                                              <p:pRg st="5" end="5"/>
                                            </p:txEl>
                                          </p:spTgt>
                                        </p:tgtEl>
                                        <p:attrNameLst>
                                          <p:attrName>fillcolor</p:attrName>
                                        </p:attrNameLst>
                                      </p:cBhvr>
                                      <p:to>
                                        <p:clrVal>
                                          <a:srgbClr val="A50021"/>
                                        </p:clrVal>
                                      </p:to>
                                    </p:set>
                                    <p:set>
                                      <p:cBhvr>
                                        <p:cTn id="12" dur="250" autoRev="1" fill="hold"/>
                                        <p:tgtEl>
                                          <p:spTgt spid="3">
                                            <p:txEl>
                                              <p:pRg st="5" end="5"/>
                                            </p:txEl>
                                          </p:spTgt>
                                        </p:tgtEl>
                                        <p:attrNameLst>
                                          <p:attrName>fill.type</p:attrName>
                                        </p:attrNameLst>
                                      </p:cBhvr>
                                      <p:to>
                                        <p:strVal val="solid"/>
                                      </p:to>
                                    </p:set>
                                  </p:childTnLst>
                                </p:cTn>
                              </p:par>
                              <p:par>
                                <p:cTn id="13" presetID="20" presetClass="emph" presetSubtype="0" fill="hold" grpId="0" nodeType="withEffect">
                                  <p:stCondLst>
                                    <p:cond delay="0"/>
                                  </p:stCondLst>
                                  <p:iterate type="lt">
                                    <p:tmPct val="10000"/>
                                  </p:iterate>
                                  <p:childTnLst>
                                    <p:set>
                                      <p:cBhvr override="childStyle">
                                        <p:cTn id="14" dur="250" autoRev="1" fill="hold"/>
                                        <p:tgtEl>
                                          <p:spTgt spid="3">
                                            <p:txEl>
                                              <p:pRg st="4" end="4"/>
                                            </p:txEl>
                                          </p:spTgt>
                                        </p:tgtEl>
                                        <p:attrNameLst>
                                          <p:attrName>style.color</p:attrName>
                                        </p:attrNameLst>
                                      </p:cBhvr>
                                      <p:to>
                                        <p:clrVal>
                                          <a:srgbClr val="A50021"/>
                                        </p:clrVal>
                                      </p:to>
                                    </p:set>
                                    <p:set>
                                      <p:cBhvr>
                                        <p:cTn id="15" dur="250" autoRev="1" fill="hold"/>
                                        <p:tgtEl>
                                          <p:spTgt spid="3">
                                            <p:txEl>
                                              <p:pRg st="4" end="4"/>
                                            </p:txEl>
                                          </p:spTgt>
                                        </p:tgtEl>
                                        <p:attrNameLst>
                                          <p:attrName>fillcolor</p:attrName>
                                        </p:attrNameLst>
                                      </p:cBhvr>
                                      <p:to>
                                        <p:clrVal>
                                          <a:srgbClr val="A50021"/>
                                        </p:clrVal>
                                      </p:to>
                                    </p:set>
                                    <p:set>
                                      <p:cBhvr>
                                        <p:cTn id="16" dur="250" autoRev="1" fill="hold"/>
                                        <p:tgtEl>
                                          <p:spTgt spid="3">
                                            <p:txEl>
                                              <p:pRg st="4" end="4"/>
                                            </p:txEl>
                                          </p:spTgt>
                                        </p:tgtEl>
                                        <p:attrNameLst>
                                          <p:attrName>fill.type</p:attrName>
                                        </p:attrNameLst>
                                      </p:cBhvr>
                                      <p:to>
                                        <p:strVal val="solid"/>
                                      </p:to>
                                    </p:set>
                                  </p:childTnLst>
                                </p:cTn>
                              </p:par>
                              <p:par>
                                <p:cTn id="17" presetID="20" presetClass="emph" presetSubtype="0" fill="hold" grpId="0" nodeType="withEffect">
                                  <p:stCondLst>
                                    <p:cond delay="0"/>
                                  </p:stCondLst>
                                  <p:iterate type="lt">
                                    <p:tmPct val="10000"/>
                                  </p:iterate>
                                  <p:childTnLst>
                                    <p:set>
                                      <p:cBhvr override="childStyle">
                                        <p:cTn id="18" dur="250" autoRev="1" fill="hold"/>
                                        <p:tgtEl>
                                          <p:spTgt spid="3">
                                            <p:txEl>
                                              <p:pRg st="3" end="3"/>
                                            </p:txEl>
                                          </p:spTgt>
                                        </p:tgtEl>
                                        <p:attrNameLst>
                                          <p:attrName>style.color</p:attrName>
                                        </p:attrNameLst>
                                      </p:cBhvr>
                                      <p:to>
                                        <p:clrVal>
                                          <a:srgbClr val="A50021"/>
                                        </p:clrVal>
                                      </p:to>
                                    </p:set>
                                    <p:set>
                                      <p:cBhvr>
                                        <p:cTn id="19" dur="250" autoRev="1" fill="hold"/>
                                        <p:tgtEl>
                                          <p:spTgt spid="3">
                                            <p:txEl>
                                              <p:pRg st="3" end="3"/>
                                            </p:txEl>
                                          </p:spTgt>
                                        </p:tgtEl>
                                        <p:attrNameLst>
                                          <p:attrName>fillcolor</p:attrName>
                                        </p:attrNameLst>
                                      </p:cBhvr>
                                      <p:to>
                                        <p:clrVal>
                                          <a:srgbClr val="A50021"/>
                                        </p:clrVal>
                                      </p:to>
                                    </p:set>
                                    <p:set>
                                      <p:cBhvr>
                                        <p:cTn id="20" dur="250" autoRev="1" fill="hold"/>
                                        <p:tgtEl>
                                          <p:spTgt spid="3">
                                            <p:txEl>
                                              <p:pRg st="3" end="3"/>
                                            </p:txEl>
                                          </p:spTgt>
                                        </p:tgtEl>
                                        <p:attrNameLst>
                                          <p:attrName>fill.type</p:attrName>
                                        </p:attrNameLst>
                                      </p:cBhvr>
                                      <p:to>
                                        <p:strVal val="solid"/>
                                      </p:to>
                                    </p:set>
                                  </p:childTnLst>
                                </p:cTn>
                              </p:par>
                              <p:par>
                                <p:cTn id="21" presetID="20" presetClass="emph" presetSubtype="0" fill="hold" grpId="0" nodeType="withEffect">
                                  <p:stCondLst>
                                    <p:cond delay="0"/>
                                  </p:stCondLst>
                                  <p:iterate type="lt">
                                    <p:tmPct val="10000"/>
                                  </p:iterate>
                                  <p:childTnLst>
                                    <p:set>
                                      <p:cBhvr override="childStyle">
                                        <p:cTn id="22" dur="250" autoRev="1" fill="hold"/>
                                        <p:tgtEl>
                                          <p:spTgt spid="3">
                                            <p:txEl>
                                              <p:pRg st="2" end="2"/>
                                            </p:txEl>
                                          </p:spTgt>
                                        </p:tgtEl>
                                        <p:attrNameLst>
                                          <p:attrName>style.color</p:attrName>
                                        </p:attrNameLst>
                                      </p:cBhvr>
                                      <p:to>
                                        <p:clrVal>
                                          <a:srgbClr val="A50021"/>
                                        </p:clrVal>
                                      </p:to>
                                    </p:set>
                                    <p:set>
                                      <p:cBhvr>
                                        <p:cTn id="23" dur="250" autoRev="1" fill="hold"/>
                                        <p:tgtEl>
                                          <p:spTgt spid="3">
                                            <p:txEl>
                                              <p:pRg st="2" end="2"/>
                                            </p:txEl>
                                          </p:spTgt>
                                        </p:tgtEl>
                                        <p:attrNameLst>
                                          <p:attrName>fillcolor</p:attrName>
                                        </p:attrNameLst>
                                      </p:cBhvr>
                                      <p:to>
                                        <p:clrVal>
                                          <a:srgbClr val="A50021"/>
                                        </p:clrVal>
                                      </p:to>
                                    </p:set>
                                    <p:set>
                                      <p:cBhvr>
                                        <p:cTn id="24" dur="250" autoRev="1" fill="hold"/>
                                        <p:tgtEl>
                                          <p:spTgt spid="3">
                                            <p:txEl>
                                              <p:pRg st="2" end="2"/>
                                            </p:txEl>
                                          </p:spTgt>
                                        </p:tgtEl>
                                        <p:attrNameLst>
                                          <p:attrName>fill.type</p:attrName>
                                        </p:attrNameLst>
                                      </p:cBhvr>
                                      <p:to>
                                        <p:strVal val="solid"/>
                                      </p:to>
                                    </p:set>
                                  </p:childTnLst>
                                </p:cTn>
                              </p:par>
                              <p:par>
                                <p:cTn id="25" presetID="20" presetClass="emph" presetSubtype="0" fill="hold" grpId="0" nodeType="withEffect">
                                  <p:stCondLst>
                                    <p:cond delay="0"/>
                                  </p:stCondLst>
                                  <p:iterate type="lt">
                                    <p:tmPct val="10000"/>
                                  </p:iterate>
                                  <p:childTnLst>
                                    <p:set>
                                      <p:cBhvr override="childStyle">
                                        <p:cTn id="26" dur="250" autoRev="1" fill="hold"/>
                                        <p:tgtEl>
                                          <p:spTgt spid="3">
                                            <p:txEl>
                                              <p:pRg st="0" end="0"/>
                                            </p:txEl>
                                          </p:spTgt>
                                        </p:tgtEl>
                                        <p:attrNameLst>
                                          <p:attrName>style.color</p:attrName>
                                        </p:attrNameLst>
                                      </p:cBhvr>
                                      <p:to>
                                        <p:clrVal>
                                          <a:srgbClr val="A50021"/>
                                        </p:clrVal>
                                      </p:to>
                                    </p:set>
                                    <p:set>
                                      <p:cBhvr>
                                        <p:cTn id="27" dur="250" autoRev="1" fill="hold"/>
                                        <p:tgtEl>
                                          <p:spTgt spid="3">
                                            <p:txEl>
                                              <p:pRg st="0" end="0"/>
                                            </p:txEl>
                                          </p:spTgt>
                                        </p:tgtEl>
                                        <p:attrNameLst>
                                          <p:attrName>fillcolor</p:attrName>
                                        </p:attrNameLst>
                                      </p:cBhvr>
                                      <p:to>
                                        <p:clrVal>
                                          <a:srgbClr val="A50021"/>
                                        </p:clrVal>
                                      </p:to>
                                    </p:set>
                                    <p:set>
                                      <p:cBhvr>
                                        <p:cTn id="28" dur="250" autoRev="1"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rev="1"/>
    </p:bldLst>
  </p:timing>
</p:sld>
</file>

<file path=ppt/theme/theme1.xml><?xml version="1.0" encoding="utf-8"?>
<a:theme xmlns:a="http://schemas.openxmlformats.org/drawingml/2006/main" name="TEST TEMPLATE FOR PRESENTATION">
  <a:themeElements>
    <a:clrScheme name="Custom 1">
      <a:dk1>
        <a:sysClr val="windowText" lastClr="000000"/>
      </a:dk1>
      <a:lt1>
        <a:sysClr val="window" lastClr="FFFFFF"/>
      </a:lt1>
      <a:dk2>
        <a:srgbClr val="1F497D"/>
      </a:dk2>
      <a:lt2>
        <a:srgbClr val="EEECE1"/>
      </a:lt2>
      <a:accent1>
        <a:srgbClr val="49245D"/>
      </a:accent1>
      <a:accent2>
        <a:srgbClr val="EBAE20"/>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84a4c2a8-c782-496d-9781-90283809753e">PXJ2VDXESRYD-2-3116</_dlc_DocId>
    <_dlc_DocIdUrl xmlns="84a4c2a8-c782-496d-9781-90283809753e">
      <Url>http://westatindia/_layouts/DocIdRedir.aspx?ID=PXJ2VDXESRYD-2-3116</Url>
      <Description>PXJ2VDXESRYD-2-3116</Description>
    </_dlc_DocIdUrl>
    <TaxKeywordTaxHTField xmlns="84a4c2a8-c782-496d-9781-90283809753e">
      <Terms xmlns="http://schemas.microsoft.com/office/infopath/2007/PartnerControls"/>
    </TaxKeywordTaxHTField>
    <TaxCatchAll xmlns="84a4c2a8-c782-496d-9781-90283809753e"/>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8C39251FBF6483419BCD341397493BCF" ma:contentTypeVersion="2" ma:contentTypeDescription="Create a new document." ma:contentTypeScope="" ma:versionID="4dbb5f345007f966af70cc8f27609c37">
  <xsd:schema xmlns:xsd="http://www.w3.org/2001/XMLSchema" xmlns:xs="http://www.w3.org/2001/XMLSchema" xmlns:p="http://schemas.microsoft.com/office/2006/metadata/properties" xmlns:ns2="84a4c2a8-c782-496d-9781-90283809753e" targetNamespace="http://schemas.microsoft.com/office/2006/metadata/properties" ma:root="true" ma:fieldsID="2d96d74023bb12fe04751ac48022fe04" ns2:_="">
    <xsd:import namespace="84a4c2a8-c782-496d-9781-90283809753e"/>
    <xsd:element name="properties">
      <xsd:complexType>
        <xsd:sequence>
          <xsd:element name="documentManagement">
            <xsd:complexType>
              <xsd:all>
                <xsd:element ref="ns2:TaxKeywordTaxHTField" minOccurs="0"/>
                <xsd:element ref="ns2:TaxCatchAll" minOccurs="0"/>
                <xsd:element ref="ns2:TaxCatchAllLabel"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a4c2a8-c782-496d-9781-90283809753e" elementFormDefault="qualified">
    <xsd:import namespace="http://schemas.microsoft.com/office/2006/documentManagement/types"/>
    <xsd:import namespace="http://schemas.microsoft.com/office/infopath/2007/PartnerControls"/>
    <xsd:element name="TaxKeywordTaxHTField" ma:index="8" nillable="true" ma:taxonomy="true" ma:internalName="TaxKeywordTaxHTField" ma:taxonomyFieldName="TaxKeyword"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element name="TaxCatchAll" ma:index="9" nillable="true" ma:displayName="Taxonomy Catch All Column" ma:hidden="true" ma:list="{bc268151-fad0-408a-9bef-812a8247a947}" ma:internalName="TaxCatchAll" ma:showField="CatchAllData" ma:web="84a4c2a8-c782-496d-9781-90283809753e">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bc268151-fad0-408a-9bef-812a8247a947}" ma:internalName="TaxCatchAllLabel" ma:readOnly="true" ma:showField="CatchAllDataLabel" ma:web="84a4c2a8-c782-496d-9781-90283809753e">
      <xsd:complexType>
        <xsd:complexContent>
          <xsd:extension base="dms:MultiChoiceLookup">
            <xsd:sequence>
              <xsd:element name="Value" type="dms:Lookup" maxOccurs="unbounded" minOccurs="0" nillable="true"/>
            </xsd:sequence>
          </xsd:extension>
        </xsd:complexContent>
      </xsd:complexType>
    </xsd:element>
    <xsd:element name="_dlc_DocId" ma:index="12" nillable="true" ma:displayName="Document ID Value" ma:description="The value of the document ID assigned to this item." ma:internalName="_dlc_DocId" ma:readOnly="true">
      <xsd:simpleType>
        <xsd:restriction base="dms:Text"/>
      </xsd:simpleType>
    </xsd:element>
    <xsd:element name="_dlc_DocIdUrl" ma:index="13"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4"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26025D8-5121-4C29-B93E-255A964F88AD}">
  <ds:schemaRefs>
    <ds:schemaRef ds:uri="http://schemas.microsoft.com/sharepoint/events"/>
  </ds:schemaRefs>
</ds:datastoreItem>
</file>

<file path=customXml/itemProps2.xml><?xml version="1.0" encoding="utf-8"?>
<ds:datastoreItem xmlns:ds="http://schemas.openxmlformats.org/officeDocument/2006/customXml" ds:itemID="{9A094E1F-00C5-4C3E-88E3-A22238322A65}">
  <ds:schemaRefs>
    <ds:schemaRef ds:uri="http://schemas.microsoft.com/sharepoint/v3/contenttype/forms"/>
  </ds:schemaRefs>
</ds:datastoreItem>
</file>

<file path=customXml/itemProps3.xml><?xml version="1.0" encoding="utf-8"?>
<ds:datastoreItem xmlns:ds="http://schemas.openxmlformats.org/officeDocument/2006/customXml" ds:itemID="{2F166B07-7B45-49A3-A6FD-1A5BA00ABD83}">
  <ds:schemaRefs>
    <ds:schemaRef ds:uri="http://schemas.microsoft.com/office/2006/metadata/properties"/>
    <ds:schemaRef ds:uri="http://schemas.microsoft.com/office/infopath/2007/PartnerControls"/>
    <ds:schemaRef ds:uri="84a4c2a8-c782-496d-9781-90283809753e"/>
  </ds:schemaRefs>
</ds:datastoreItem>
</file>

<file path=customXml/itemProps4.xml><?xml version="1.0" encoding="utf-8"?>
<ds:datastoreItem xmlns:ds="http://schemas.openxmlformats.org/officeDocument/2006/customXml" ds:itemID="{D552DBAA-97C4-44F6-B053-3CB1D466DE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4a4c2a8-c782-496d-9781-9028380975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1438</TotalTime>
  <Words>429</Words>
  <Application>Microsoft Office PowerPoint</Application>
  <PresentationFormat>On-screen Show (4:3)</PresentationFormat>
  <Paragraphs>77</Paragraphs>
  <Slides>8</Slides>
  <Notes>6</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TEST TEMPLATE FOR PRESENTATION</vt:lpstr>
      <vt:lpstr>SIMPLIFYING EVALUATION</vt:lpstr>
      <vt:lpstr>Impact of NGO Development Projects</vt:lpstr>
      <vt:lpstr>Evaluation</vt:lpstr>
      <vt:lpstr>3 Es of Evaluation</vt:lpstr>
      <vt:lpstr>Evaluation = Value for Money</vt:lpstr>
      <vt:lpstr>Why Evaluate?</vt:lpstr>
      <vt:lpstr>Questions?????</vt:lpstr>
      <vt:lpstr>Slide 8</vt:lpstr>
    </vt:vector>
  </TitlesOfParts>
  <Company>Westat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CSR Initiatives of CII Members</dc:title>
  <dc:creator>Linda Markovich</dc:creator>
  <cp:lastModifiedBy>Westat</cp:lastModifiedBy>
  <cp:revision>169</cp:revision>
  <dcterms:created xsi:type="dcterms:W3CDTF">2011-03-23T12:18:01Z</dcterms:created>
  <dcterms:modified xsi:type="dcterms:W3CDTF">2011-08-29T04:48:00Z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db5f29f3-25a5-4150-bfb9-1ae5caf984bb</vt:lpwstr>
  </property>
  <property fmtid="{D5CDD505-2E9C-101B-9397-08002B2CF9AE}" pid="3" name="ContentTypeId">
    <vt:lpwstr>0x0101008C39251FBF6483419BCD341397493BCF</vt:lpwstr>
  </property>
  <property fmtid="{D5CDD505-2E9C-101B-9397-08002B2CF9AE}" pid="4" name="TaxKeyword">
    <vt:lpwstr/>
  </property>
</Properties>
</file>